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Raleway" charset="1" panose="00000000000000000000"/>
      <p:regular r:id="rId40"/>
    </p:embeddedFont>
    <p:embeddedFont>
      <p:font typeface="Raleway Bold" charset="1" panose="00000000000000000000"/>
      <p:regular r:id="rId41"/>
    </p:embeddedFont>
    <p:embeddedFont>
      <p:font typeface="Limelight" charset="1" panose="02000000000000000000"/>
      <p:regular r:id="rId42"/>
    </p:embeddedFont>
    <p:embeddedFont>
      <p:font typeface="Big Shoulders Display Bold" charset="1" panose="00000000000000000000"/>
      <p:regular r:id="rId44"/>
    </p:embeddedFont>
    <p:embeddedFont>
      <p:font typeface="Raleway Medium" charset="1" panose="00000000000000000000"/>
      <p:regular r:id="rId46"/>
    </p:embeddedFont>
    <p:embeddedFont>
      <p:font typeface="League Spartan" charset="1" panose="00000800000000000000"/>
      <p:regular r:id="rId53"/>
    </p:embeddedFont>
    <p:embeddedFont>
      <p:font typeface="Arial Bold" charset="1" panose="020B0802020202020204"/>
      <p:regular r:id="rId63"/>
    </p:embeddedFont>
    <p:embeddedFont>
      <p:font typeface="Raleway Medium Italics" charset="1" panose="00000000000000000000"/>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notesMasters/notesMaster1.xml" Type="http://schemas.openxmlformats.org/officeDocument/2006/relationships/notesMaster"/><Relationship Id="rId38" Target="theme/theme2.xml" Type="http://schemas.openxmlformats.org/officeDocument/2006/relationships/theme"/><Relationship Id="rId39" Target="notesSlides/notesSlide1.xml" Type="http://schemas.openxmlformats.org/officeDocument/2006/relationships/note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notesSlides/notesSlide2.xml" Type="http://schemas.openxmlformats.org/officeDocument/2006/relationships/notesSlide"/><Relationship Id="rId44" Target="fonts/font44.fntdata" Type="http://schemas.openxmlformats.org/officeDocument/2006/relationships/font"/><Relationship Id="rId45" Target="notesSlides/notesSlide3.xml" Type="http://schemas.openxmlformats.org/officeDocument/2006/relationships/notesSlide"/><Relationship Id="rId46" Target="fonts/font46.fntdata" Type="http://schemas.openxmlformats.org/officeDocument/2006/relationships/font"/><Relationship Id="rId47" Target="notesSlides/notesSlide4.xml" Type="http://schemas.openxmlformats.org/officeDocument/2006/relationships/notesSlide"/><Relationship Id="rId48" Target="notesSlides/notesSlide5.xml" Type="http://schemas.openxmlformats.org/officeDocument/2006/relationships/notesSlide"/><Relationship Id="rId49" Target="notesSlides/notesSlide6.xml" Type="http://schemas.openxmlformats.org/officeDocument/2006/relationships/notesSlide"/><Relationship Id="rId5" Target="tableStyles.xml" Type="http://schemas.openxmlformats.org/officeDocument/2006/relationships/tableStyles"/><Relationship Id="rId50" Target="notesSlides/notesSlide7.xml" Type="http://schemas.openxmlformats.org/officeDocument/2006/relationships/notesSlide"/><Relationship Id="rId51" Target="notesSlides/notesSlide8.xml" Type="http://schemas.openxmlformats.org/officeDocument/2006/relationships/notesSlide"/><Relationship Id="rId52" Target="notesSlides/notesSlide9.xml" Type="http://schemas.openxmlformats.org/officeDocument/2006/relationships/notesSlide"/><Relationship Id="rId53" Target="fonts/font53.fntdata" Type="http://schemas.openxmlformats.org/officeDocument/2006/relationships/font"/><Relationship Id="rId54" Target="notesSlides/notesSlide10.xml" Type="http://schemas.openxmlformats.org/officeDocument/2006/relationships/notesSlide"/><Relationship Id="rId55" Target="notesSlides/notesSlide11.xml" Type="http://schemas.openxmlformats.org/officeDocument/2006/relationships/notesSlide"/><Relationship Id="rId56" Target="notesSlides/notesSlide12.xml" Type="http://schemas.openxmlformats.org/officeDocument/2006/relationships/notesSlide"/><Relationship Id="rId57" Target="notesSlides/notesSlide13.xml" Type="http://schemas.openxmlformats.org/officeDocument/2006/relationships/notesSlide"/><Relationship Id="rId58" Target="notesSlides/notesSlide14.xml" Type="http://schemas.openxmlformats.org/officeDocument/2006/relationships/notesSlide"/><Relationship Id="rId59" Target="notesSlides/notesSlide15.xml" Type="http://schemas.openxmlformats.org/officeDocument/2006/relationships/notesSlide"/><Relationship Id="rId6" Target="slides/slide1.xml" Type="http://schemas.openxmlformats.org/officeDocument/2006/relationships/slide"/><Relationship Id="rId60" Target="notesSlides/notesSlide16.xml" Type="http://schemas.openxmlformats.org/officeDocument/2006/relationships/notesSlide"/><Relationship Id="rId61" Target="notesSlides/notesSlide17.xml" Type="http://schemas.openxmlformats.org/officeDocument/2006/relationships/notesSlide"/><Relationship Id="rId62" Target="notesSlides/notesSlide18.xml" Type="http://schemas.openxmlformats.org/officeDocument/2006/relationships/notesSlide"/><Relationship Id="rId63" Target="fonts/font63.fntdata" Type="http://schemas.openxmlformats.org/officeDocument/2006/relationships/font"/><Relationship Id="rId64" Target="notesSlides/notesSlide19.xml" Type="http://schemas.openxmlformats.org/officeDocument/2006/relationships/notesSlide"/><Relationship Id="rId65" Target="notesSlides/notesSlide20.xml" Type="http://schemas.openxmlformats.org/officeDocument/2006/relationships/notesSlide"/><Relationship Id="rId66" Target="notesSlides/notesSlide21.xml" Type="http://schemas.openxmlformats.org/officeDocument/2006/relationships/notesSlide"/><Relationship Id="rId67" Target="notesSlides/notesSlide22.xml" Type="http://schemas.openxmlformats.org/officeDocument/2006/relationships/notesSlide"/><Relationship Id="rId68" Target="notesSlides/notesSlide23.xml" Type="http://schemas.openxmlformats.org/officeDocument/2006/relationships/notesSlide"/><Relationship Id="rId69" Target="fonts/font69.fntdata" Type="http://schemas.openxmlformats.org/officeDocument/2006/relationships/font"/><Relationship Id="rId7" Target="slides/slide2.xml" Type="http://schemas.openxmlformats.org/officeDocument/2006/relationships/slide"/><Relationship Id="rId70" Target="notesSlides/notesSlide24.xml" Type="http://schemas.openxmlformats.org/officeDocument/2006/relationships/notesSlide"/><Relationship Id="rId71" Target="notesSlides/notesSlide25.xml" Type="http://schemas.openxmlformats.org/officeDocument/2006/relationships/notesSlide"/><Relationship Id="rId72" Target="notesSlides/notesSlide26.xml" Type="http://schemas.openxmlformats.org/officeDocument/2006/relationships/notesSlide"/><Relationship Id="rId73" Target="notesSlides/notesSlide27.xml" Type="http://schemas.openxmlformats.org/officeDocument/2006/relationships/notesSlide"/><Relationship Id="rId74" Target="notesSlides/notesSlide28.xml" Type="http://schemas.openxmlformats.org/officeDocument/2006/relationships/note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svg" Type="http://schemas.openxmlformats.org/officeDocument/2006/relationships/image"/><Relationship Id="rId11" Target="../media/image67.png" Type="http://schemas.openxmlformats.org/officeDocument/2006/relationships/image"/><Relationship Id="rId12" Target="../media/image68.svg" Type="http://schemas.openxmlformats.org/officeDocument/2006/relationships/image"/><Relationship Id="rId2" Target="../notesSlides/notesSlide8.xml" Type="http://schemas.openxmlformats.org/officeDocument/2006/relationships/notesSlide"/><Relationship Id="rId3" Target="../media/image59.png" Type="http://schemas.openxmlformats.org/officeDocument/2006/relationships/image"/><Relationship Id="rId4" Target="../media/image60.svg" Type="http://schemas.openxmlformats.org/officeDocument/2006/relationships/image"/><Relationship Id="rId5" Target="../media/image61.png" Type="http://schemas.openxmlformats.org/officeDocument/2006/relationships/image"/><Relationship Id="rId6" Target="../media/image62.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 Id="rId9" Target="../media/image6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4.svg" Type="http://schemas.openxmlformats.org/officeDocument/2006/relationships/image"/><Relationship Id="rId2" Target="../notesSlides/notesSlide9.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69.png" Type="http://schemas.openxmlformats.org/officeDocument/2006/relationships/image"/><Relationship Id="rId6" Target="../media/image70.svg" Type="http://schemas.openxmlformats.org/officeDocument/2006/relationships/image"/><Relationship Id="rId7" Target="../media/image71.png" Type="http://schemas.openxmlformats.org/officeDocument/2006/relationships/image"/><Relationship Id="rId8" Target="../media/image72.png" Type="http://schemas.openxmlformats.org/officeDocument/2006/relationships/image"/><Relationship Id="rId9" Target="../media/image7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svg" Type="http://schemas.openxmlformats.org/officeDocument/2006/relationships/image"/><Relationship Id="rId11" Target="../media/image81.png" Type="http://schemas.openxmlformats.org/officeDocument/2006/relationships/image"/><Relationship Id="rId12" Target="../media/image82.svg" Type="http://schemas.openxmlformats.org/officeDocument/2006/relationships/image"/><Relationship Id="rId2" Target="../notesSlides/notesSlide10.xml" Type="http://schemas.openxmlformats.org/officeDocument/2006/relationships/notesSlide"/><Relationship Id="rId3" Target="../media/image75.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78.png" Type="http://schemas.openxmlformats.org/officeDocument/2006/relationships/image"/><Relationship Id="rId9" Target="../media/image7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png" Type="http://schemas.openxmlformats.org/officeDocument/2006/relationships/image"/><Relationship Id="rId2" Target="../notesSlides/notesSlide11.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83.png" Type="http://schemas.openxmlformats.org/officeDocument/2006/relationships/image"/><Relationship Id="rId8" Target="../media/image84.svg" Type="http://schemas.openxmlformats.org/officeDocument/2006/relationships/image"/><Relationship Id="rId9" Target="../media/image8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7.png" Type="http://schemas.openxmlformats.org/officeDocument/2006/relationships/image"/><Relationship Id="rId2" Target="../notesSlides/notesSlide12.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69.png" Type="http://schemas.openxmlformats.org/officeDocument/2006/relationships/image"/><Relationship Id="rId6" Target="../media/image70.svg" Type="http://schemas.openxmlformats.org/officeDocument/2006/relationships/image"/><Relationship Id="rId7" Target="../media/image72.png" Type="http://schemas.openxmlformats.org/officeDocument/2006/relationships/image"/><Relationship Id="rId8" Target="../media/image73.png" Type="http://schemas.openxmlformats.org/officeDocument/2006/relationships/image"/><Relationship Id="rId9" Target="../media/image7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3.svg" Type="http://schemas.openxmlformats.org/officeDocument/2006/relationships/image"/><Relationship Id="rId11" Target="../media/image94.png" Type="http://schemas.openxmlformats.org/officeDocument/2006/relationships/image"/><Relationship Id="rId12" Target="../media/image95.svg" Type="http://schemas.openxmlformats.org/officeDocument/2006/relationships/image"/><Relationship Id="rId2" Target="../notesSlides/notesSlide13.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88.png" Type="http://schemas.openxmlformats.org/officeDocument/2006/relationships/image"/><Relationship Id="rId6" Target="../media/image89.png" Type="http://schemas.openxmlformats.org/officeDocument/2006/relationships/image"/><Relationship Id="rId7" Target="../media/image90.svg" Type="http://schemas.openxmlformats.org/officeDocument/2006/relationships/image"/><Relationship Id="rId8" Target="../media/image91.png" Type="http://schemas.openxmlformats.org/officeDocument/2006/relationships/image"/><Relationship Id="rId9" Target="../media/image9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79.png" Type="http://schemas.openxmlformats.org/officeDocument/2006/relationships/image"/><Relationship Id="rId12" Target="../media/image80.svg" Type="http://schemas.openxmlformats.org/officeDocument/2006/relationships/image"/><Relationship Id="rId13" Target="../media/image81.png" Type="http://schemas.openxmlformats.org/officeDocument/2006/relationships/image"/><Relationship Id="rId14" Target="../media/image82.svg" Type="http://schemas.openxmlformats.org/officeDocument/2006/relationships/image"/><Relationship Id="rId15" Target="../media/image102.png" Type="http://schemas.openxmlformats.org/officeDocument/2006/relationships/image"/><Relationship Id="rId2" Target="../notesSlides/notesSlide14.xml" Type="http://schemas.openxmlformats.org/officeDocument/2006/relationships/notesSlide"/><Relationship Id="rId3" Target="../media/image96.png" Type="http://schemas.openxmlformats.org/officeDocument/2006/relationships/image"/><Relationship Id="rId4" Target="../media/image97.svg" Type="http://schemas.openxmlformats.org/officeDocument/2006/relationships/image"/><Relationship Id="rId5" Target="../media/image98.png" Type="http://schemas.openxmlformats.org/officeDocument/2006/relationships/image"/><Relationship Id="rId6" Target="../media/image99.svg" Type="http://schemas.openxmlformats.org/officeDocument/2006/relationships/image"/><Relationship Id="rId7" Target="../media/image100.png" Type="http://schemas.openxmlformats.org/officeDocument/2006/relationships/image"/><Relationship Id="rId8" Target="../media/image101.svg" Type="http://schemas.openxmlformats.org/officeDocument/2006/relationships/image"/><Relationship Id="rId9" Target="../media/image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83.png" Type="http://schemas.openxmlformats.org/officeDocument/2006/relationships/image"/><Relationship Id="rId8" Target="../media/image84.svg" Type="http://schemas.openxmlformats.org/officeDocument/2006/relationships/image"/><Relationship Id="rId9" Target="../media/image10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5.png" Type="http://schemas.openxmlformats.org/officeDocument/2006/relationships/image"/><Relationship Id="rId2" Target="../notesSlides/notesSlide16.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83.png" Type="http://schemas.openxmlformats.org/officeDocument/2006/relationships/image"/><Relationship Id="rId8" Target="../media/image84.svg" Type="http://schemas.openxmlformats.org/officeDocument/2006/relationships/image"/><Relationship Id="rId9" Target="../media/image10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2" Target="../notesSlides/notesSlide17.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jpeg" Type="http://schemas.openxmlformats.org/officeDocument/2006/relationships/image"/><Relationship Id="rId13" Target="../media/image20.jpeg" Type="http://schemas.openxmlformats.org/officeDocument/2006/relationships/image"/><Relationship Id="rId14" Target="../media/image21.jpeg" Type="http://schemas.openxmlformats.org/officeDocument/2006/relationships/image"/><Relationship Id="rId15" Target="../media/image22.jpeg" Type="http://schemas.openxmlformats.org/officeDocument/2006/relationships/image"/><Relationship Id="rId16" Target="../media/image23.png" Type="http://schemas.openxmlformats.org/officeDocument/2006/relationships/image"/><Relationship Id="rId17" Target="../media/image24.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https://wumbo.net/symbols/superscript-two/" TargetMode="External" Type="http://schemas.openxmlformats.org/officeDocument/2006/relationships/hyperlink"/></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7.svg" Type="http://schemas.openxmlformats.org/officeDocument/2006/relationships/image"/><Relationship Id="rId11" Target="../media/image108.png" Type="http://schemas.openxmlformats.org/officeDocument/2006/relationships/image"/><Relationship Id="rId12" Target="../media/image109.svg" Type="http://schemas.openxmlformats.org/officeDocument/2006/relationships/image"/><Relationship Id="rId13" Target="../media/image110.png" Type="http://schemas.openxmlformats.org/officeDocument/2006/relationships/image"/><Relationship Id="rId2" Target="../notesSlides/notesSlide19.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0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 Id="rId5" Target="../media/image111.png" Type="http://schemas.openxmlformats.org/officeDocument/2006/relationships/image"/><Relationship Id="rId6" Target="../media/image112.svg" Type="http://schemas.openxmlformats.org/officeDocument/2006/relationships/image"/><Relationship Id="rId7" Target="../media/image113.png" Type="http://schemas.openxmlformats.org/officeDocument/2006/relationships/image"/><Relationship Id="rId8" Target="../media/image114.png" Type="http://schemas.openxmlformats.org/officeDocument/2006/relationships/image"/><Relationship Id="rId9" Target="../media/image11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svg" Type="http://schemas.openxmlformats.org/officeDocument/2006/relationships/image"/><Relationship Id="rId2" Target="../notesSlides/notesSlide21.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116.png" Type="http://schemas.openxmlformats.org/officeDocument/2006/relationships/image"/><Relationship Id="rId8" Target="../media/image117.svg" Type="http://schemas.openxmlformats.org/officeDocument/2006/relationships/image"/><Relationship Id="rId9" Target="../media/image11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119.png" Type="http://schemas.openxmlformats.org/officeDocument/2006/relationships/image"/><Relationship Id="rId8" Target="../media/image120.svg" Type="http://schemas.openxmlformats.org/officeDocument/2006/relationships/image"/><Relationship Id="rId9" Target="../media/image12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7.svg" Type="http://schemas.openxmlformats.org/officeDocument/2006/relationships/image"/><Relationship Id="rId2" Target="../notesSlides/notesSlide23.xml" Type="http://schemas.openxmlformats.org/officeDocument/2006/relationships/notesSlide"/><Relationship Id="rId3" Target="../media/image25.png" Type="http://schemas.openxmlformats.org/officeDocument/2006/relationships/image"/><Relationship Id="rId4" Target="../media/image26.svg" Type="http://schemas.openxmlformats.org/officeDocument/2006/relationships/image"/><Relationship Id="rId5" Target="../media/image122.png" Type="http://schemas.openxmlformats.org/officeDocument/2006/relationships/image"/><Relationship Id="rId6" Target="../media/image123.png" Type="http://schemas.openxmlformats.org/officeDocument/2006/relationships/image"/><Relationship Id="rId7" Target="../media/image124.png" Type="http://schemas.openxmlformats.org/officeDocument/2006/relationships/image"/><Relationship Id="rId8" Target="../media/image125.png" Type="http://schemas.openxmlformats.org/officeDocument/2006/relationships/image"/><Relationship Id="rId9" Target="../media/image12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28.png" Type="http://schemas.openxmlformats.org/officeDocument/2006/relationships/image"/><Relationship Id="rId4" Target="../media/image129.svg" Type="http://schemas.openxmlformats.org/officeDocument/2006/relationships/image"/><Relationship Id="rId5" Target="../media/image130.png" Type="http://schemas.openxmlformats.org/officeDocument/2006/relationships/image"/><Relationship Id="rId6" Target="../media/image131.png" Type="http://schemas.openxmlformats.org/officeDocument/2006/relationships/image"/><Relationship Id="rId7" Target="../media/image132.svg" Type="http://schemas.openxmlformats.org/officeDocument/2006/relationships/image"/><Relationship Id="rId8" Target="../media/image133.png" Type="http://schemas.openxmlformats.org/officeDocument/2006/relationships/image"/><Relationship Id="rId9" Target="../media/image134.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8.png" Type="http://schemas.openxmlformats.org/officeDocument/2006/relationships/image"/><Relationship Id="rId11" Target="../media/image139.png" Type="http://schemas.openxmlformats.org/officeDocument/2006/relationships/image"/><Relationship Id="rId12" Target="../media/image140.svg" Type="http://schemas.openxmlformats.org/officeDocument/2006/relationships/image"/><Relationship Id="rId13" Target="../media/image141.png" Type="http://schemas.openxmlformats.org/officeDocument/2006/relationships/image"/><Relationship Id="rId14" Target="../media/image142.svg" Type="http://schemas.openxmlformats.org/officeDocument/2006/relationships/image"/><Relationship Id="rId2" Target="../notesSlides/notesSlide25.xml" Type="http://schemas.openxmlformats.org/officeDocument/2006/relationships/notesSlide"/><Relationship Id="rId3" Target="../media/image25.png" Type="http://schemas.openxmlformats.org/officeDocument/2006/relationships/image"/><Relationship Id="rId4" Target="../media/image26.svg" Type="http://schemas.openxmlformats.org/officeDocument/2006/relationships/image"/><Relationship Id="rId5" Target="../media/image126.png" Type="http://schemas.openxmlformats.org/officeDocument/2006/relationships/image"/><Relationship Id="rId6" Target="../media/image127.svg" Type="http://schemas.openxmlformats.org/officeDocument/2006/relationships/image"/><Relationship Id="rId7" Target="../media/image135.png" Type="http://schemas.openxmlformats.org/officeDocument/2006/relationships/image"/><Relationship Id="rId8" Target="../media/image136.svg" Type="http://schemas.openxmlformats.org/officeDocument/2006/relationships/image"/><Relationship Id="rId9" Target="../media/image13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8.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149.png" Type="http://schemas.openxmlformats.org/officeDocument/2006/relationships/image"/><Relationship Id="rId2" Target="../notesSlides/notesSlide26.xml" Type="http://schemas.openxmlformats.org/officeDocument/2006/relationships/notesSlide"/><Relationship Id="rId3" Target="../media/image25.png" Type="http://schemas.openxmlformats.org/officeDocument/2006/relationships/image"/><Relationship Id="rId4" Target="../media/image26.svg" Type="http://schemas.openxmlformats.org/officeDocument/2006/relationships/image"/><Relationship Id="rId5" Target="../media/image143.png" Type="http://schemas.openxmlformats.org/officeDocument/2006/relationships/image"/><Relationship Id="rId6" Target="../media/image144.svg" Type="http://schemas.openxmlformats.org/officeDocument/2006/relationships/image"/><Relationship Id="rId7" Target="../media/image145.png" Type="http://schemas.openxmlformats.org/officeDocument/2006/relationships/image"/><Relationship Id="rId8" Target="../media/image146.svg" Type="http://schemas.openxmlformats.org/officeDocument/2006/relationships/image"/><Relationship Id="rId9" Target="../media/image14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5.svg" Type="http://schemas.openxmlformats.org/officeDocument/2006/relationships/image"/><Relationship Id="rId2" Target="../notesSlides/notesSlide27.xml" Type="http://schemas.openxmlformats.org/officeDocument/2006/relationships/notesSlide"/><Relationship Id="rId3" Target="../media/image150.png" Type="http://schemas.openxmlformats.org/officeDocument/2006/relationships/image"/><Relationship Id="rId4" Target="../media/image151.svg" Type="http://schemas.openxmlformats.org/officeDocument/2006/relationships/image"/><Relationship Id="rId5" Target="../media/image152.png" Type="http://schemas.openxmlformats.org/officeDocument/2006/relationships/image"/><Relationship Id="rId6" Target="../media/image153.svg" Type="http://schemas.openxmlformats.org/officeDocument/2006/relationships/image"/><Relationship Id="rId7" Target="../media/image83.png" Type="http://schemas.openxmlformats.org/officeDocument/2006/relationships/image"/><Relationship Id="rId8" Target="../media/image84.svg" Type="http://schemas.openxmlformats.org/officeDocument/2006/relationships/image"/><Relationship Id="rId9" Target="../media/image15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0.png" Type="http://schemas.openxmlformats.org/officeDocument/2006/relationships/image"/><Relationship Id="rId3" Target="../media/image151.svg" Type="http://schemas.openxmlformats.org/officeDocument/2006/relationships/image"/><Relationship Id="rId4" Target="../media/image152.png" Type="http://schemas.openxmlformats.org/officeDocument/2006/relationships/image"/><Relationship Id="rId5" Target="../media/image153.svg" Type="http://schemas.openxmlformats.org/officeDocument/2006/relationships/image"/><Relationship Id="rId6" Target="../media/image83.png" Type="http://schemas.openxmlformats.org/officeDocument/2006/relationships/image"/><Relationship Id="rId7" Target="../media/image84.svg" Type="http://schemas.openxmlformats.org/officeDocument/2006/relationships/image"/><Relationship Id="rId8" Target="../media/image154.png" Type="http://schemas.openxmlformats.org/officeDocument/2006/relationships/image"/><Relationship Id="rId9" Target="../media/image155.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2" Target="../notesSlides/notesSlide28.xml" Type="http://schemas.openxmlformats.org/officeDocument/2006/relationships/notesSlide"/><Relationship Id="rId3" Target="../media/image156.png" Type="http://schemas.openxmlformats.org/officeDocument/2006/relationships/image"/><Relationship Id="rId4" Target="../media/image157.svg" Type="http://schemas.openxmlformats.org/officeDocument/2006/relationships/image"/><Relationship Id="rId5" Target="../media/image158.png" Type="http://schemas.openxmlformats.org/officeDocument/2006/relationships/image"/><Relationship Id="rId6" Target="../media/image159.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2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0.png" Type="http://schemas.openxmlformats.org/officeDocument/2006/relationships/image"/><Relationship Id="rId4" Target="../media/image31.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40.png" Type="http://schemas.openxmlformats.org/officeDocument/2006/relationships/image"/><Relationship Id="rId12" Target="../media/image41.svg" Type="http://schemas.openxmlformats.org/officeDocument/2006/relationships/image"/><Relationship Id="rId2" Target="../notesSlides/notesSlide5.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3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svg" Type="http://schemas.openxmlformats.org/officeDocument/2006/relationships/image"/><Relationship Id="rId12" Target="../media/image49.png" Type="http://schemas.openxmlformats.org/officeDocument/2006/relationships/image"/><Relationship Id="rId13" Target="../media/image50.svg" Type="http://schemas.openxmlformats.org/officeDocument/2006/relationships/image"/><Relationship Id="rId2" Target="../notesSlides/notesSlide6.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44.jpe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svg" Type="http://schemas.openxmlformats.org/officeDocument/2006/relationships/image"/><Relationship Id="rId11" Target="../media/image57.png" Type="http://schemas.openxmlformats.org/officeDocument/2006/relationships/image"/><Relationship Id="rId12" Target="../media/image58.svg" Type="http://schemas.openxmlformats.org/officeDocument/2006/relationships/image"/><Relationship Id="rId2" Target="../notesSlides/notesSlide7.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5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200038"/>
        </a:gradFill>
      </p:bgPr>
    </p:bg>
    <p:spTree>
      <p:nvGrpSpPr>
        <p:cNvPr id="1" name=""/>
        <p:cNvGrpSpPr/>
        <p:nvPr/>
      </p:nvGrpSpPr>
      <p:grpSpPr>
        <a:xfrm>
          <a:off x="0" y="0"/>
          <a:ext cx="0" cy="0"/>
          <a:chOff x="0" y="0"/>
          <a:chExt cx="0" cy="0"/>
        </a:xfrm>
      </p:grpSpPr>
      <p:sp>
        <p:nvSpPr>
          <p:cNvPr name="Freeform 2" id="2"/>
          <p:cNvSpPr/>
          <p:nvPr/>
        </p:nvSpPr>
        <p:spPr>
          <a:xfrm flipH="false" flipV="false" rot="0">
            <a:off x="6589900" y="7985250"/>
            <a:ext cx="2436040" cy="348078"/>
          </a:xfrm>
          <a:custGeom>
            <a:avLst/>
            <a:gdLst/>
            <a:ahLst/>
            <a:cxnLst/>
            <a:rect r="r" b="b" t="t" l="l"/>
            <a:pathLst>
              <a:path h="348078" w="2436040">
                <a:moveTo>
                  <a:pt x="0" y="0"/>
                </a:moveTo>
                <a:lnTo>
                  <a:pt x="2436040" y="0"/>
                </a:lnTo>
                <a:lnTo>
                  <a:pt x="2436040" y="348078"/>
                </a:lnTo>
                <a:lnTo>
                  <a:pt x="0" y="3480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572304" y="473948"/>
            <a:ext cx="5449298" cy="865198"/>
          </a:xfrm>
          <a:custGeom>
            <a:avLst/>
            <a:gdLst/>
            <a:ahLst/>
            <a:cxnLst/>
            <a:rect r="r" b="b" t="t" l="l"/>
            <a:pathLst>
              <a:path h="865198" w="5449298">
                <a:moveTo>
                  <a:pt x="0" y="0"/>
                </a:moveTo>
                <a:lnTo>
                  <a:pt x="5449298" y="0"/>
                </a:lnTo>
                <a:lnTo>
                  <a:pt x="5449298" y="865198"/>
                </a:lnTo>
                <a:lnTo>
                  <a:pt x="0" y="8651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1780420" y="4928848"/>
            <a:ext cx="4961224" cy="4417788"/>
            <a:chOff x="0" y="0"/>
            <a:chExt cx="6614965" cy="5890384"/>
          </a:xfrm>
        </p:grpSpPr>
        <p:sp>
          <p:nvSpPr>
            <p:cNvPr name="Freeform 5" id="5"/>
            <p:cNvSpPr/>
            <p:nvPr/>
          </p:nvSpPr>
          <p:spPr>
            <a:xfrm flipH="false" flipV="false" rot="0">
              <a:off x="254" y="0"/>
              <a:ext cx="6614795" cy="5890133"/>
            </a:xfrm>
            <a:custGeom>
              <a:avLst/>
              <a:gdLst/>
              <a:ahLst/>
              <a:cxnLst/>
              <a:rect r="r" b="b" t="t" l="l"/>
              <a:pathLst>
                <a:path h="5890133" w="6614795">
                  <a:moveTo>
                    <a:pt x="0" y="294005"/>
                  </a:moveTo>
                  <a:cubicBezTo>
                    <a:pt x="0" y="294005"/>
                    <a:pt x="1837309" y="0"/>
                    <a:pt x="2992374" y="2505964"/>
                  </a:cubicBezTo>
                  <a:cubicBezTo>
                    <a:pt x="4280408" y="2505964"/>
                    <a:pt x="4987290" y="3573399"/>
                    <a:pt x="4987290" y="4773676"/>
                  </a:cubicBezTo>
                  <a:cubicBezTo>
                    <a:pt x="6117717" y="4773676"/>
                    <a:pt x="6614795" y="5890133"/>
                    <a:pt x="6614795" y="5890133"/>
                  </a:cubicBezTo>
                  <a:lnTo>
                    <a:pt x="0" y="5890133"/>
                  </a:lnTo>
                  <a:close/>
                </a:path>
              </a:pathLst>
            </a:custGeom>
            <a:gradFill rotWithShape="true">
              <a:gsLst>
                <a:gs pos="0">
                  <a:srgbClr val="FEFAF9">
                    <a:alpha val="18823"/>
                  </a:srgbClr>
                </a:gs>
                <a:gs pos="100000">
                  <a:srgbClr val="FEFAF9">
                    <a:alpha val="100000"/>
                  </a:srgbClr>
                </a:gs>
              </a:gsLst>
              <a:lin ang="8099331"/>
            </a:gradFill>
          </p:spPr>
        </p:sp>
      </p:grpSp>
      <p:grpSp>
        <p:nvGrpSpPr>
          <p:cNvPr name="Group 6" id="6"/>
          <p:cNvGrpSpPr/>
          <p:nvPr/>
        </p:nvGrpSpPr>
        <p:grpSpPr>
          <a:xfrm rot="0">
            <a:off x="16592833" y="5021964"/>
            <a:ext cx="4759889" cy="4236336"/>
            <a:chOff x="0" y="0"/>
            <a:chExt cx="5573760" cy="4960688"/>
          </a:xfrm>
        </p:grpSpPr>
        <p:sp>
          <p:nvSpPr>
            <p:cNvPr name="Freeform 7" id="7"/>
            <p:cNvSpPr/>
            <p:nvPr/>
          </p:nvSpPr>
          <p:spPr>
            <a:xfrm flipH="false" flipV="false" rot="0">
              <a:off x="0" y="0"/>
              <a:ext cx="5573522" cy="4960493"/>
            </a:xfrm>
            <a:custGeom>
              <a:avLst/>
              <a:gdLst/>
              <a:ahLst/>
              <a:cxnLst/>
              <a:rect r="r" b="b" t="t" l="l"/>
              <a:pathLst>
                <a:path h="4960493" w="5573522">
                  <a:moveTo>
                    <a:pt x="5570728" y="247523"/>
                  </a:moveTo>
                  <a:cubicBezTo>
                    <a:pt x="5570728" y="247523"/>
                    <a:pt x="4023360" y="0"/>
                    <a:pt x="3050667" y="2110359"/>
                  </a:cubicBezTo>
                  <a:cubicBezTo>
                    <a:pt x="1965960" y="2110359"/>
                    <a:pt x="1370584" y="3009392"/>
                    <a:pt x="1370584" y="4020185"/>
                  </a:cubicBezTo>
                  <a:cubicBezTo>
                    <a:pt x="418592" y="4020312"/>
                    <a:pt x="0" y="4960493"/>
                    <a:pt x="0" y="4960493"/>
                  </a:cubicBezTo>
                  <a:lnTo>
                    <a:pt x="5573522" y="4960493"/>
                  </a:lnTo>
                  <a:lnTo>
                    <a:pt x="5573522" y="247523"/>
                  </a:lnTo>
                  <a:close/>
                </a:path>
              </a:pathLst>
            </a:custGeom>
            <a:gradFill rotWithShape="true">
              <a:gsLst>
                <a:gs pos="0">
                  <a:srgbClr val="FEFAF9">
                    <a:alpha val="18823"/>
                  </a:srgbClr>
                </a:gs>
                <a:gs pos="100000">
                  <a:srgbClr val="FEFAF9">
                    <a:alpha val="100000"/>
                  </a:srgbClr>
                </a:gs>
              </a:gsLst>
              <a:lin ang="8099331"/>
            </a:gradFill>
          </p:spPr>
        </p:sp>
      </p:grpSp>
      <p:grpSp>
        <p:nvGrpSpPr>
          <p:cNvPr name="Group 8" id="8"/>
          <p:cNvGrpSpPr/>
          <p:nvPr/>
        </p:nvGrpSpPr>
        <p:grpSpPr>
          <a:xfrm rot="0">
            <a:off x="14542360" y="163336"/>
            <a:ext cx="5240710" cy="1833006"/>
            <a:chOff x="0" y="0"/>
            <a:chExt cx="6987613" cy="2444008"/>
          </a:xfrm>
        </p:grpSpPr>
        <p:sp>
          <p:nvSpPr>
            <p:cNvPr name="Freeform 9" id="9"/>
            <p:cNvSpPr/>
            <p:nvPr/>
          </p:nvSpPr>
          <p:spPr>
            <a:xfrm flipH="false" flipV="false" rot="0">
              <a:off x="0" y="0"/>
              <a:ext cx="6987667" cy="2443988"/>
            </a:xfrm>
            <a:custGeom>
              <a:avLst/>
              <a:gdLst/>
              <a:ahLst/>
              <a:cxnLst/>
              <a:rect r="r" b="b" t="t" l="l"/>
              <a:pathLst>
                <a:path h="2443988" w="6987667">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true">
              <a:gsLst>
                <a:gs pos="0">
                  <a:srgbClr val="FEFAF9">
                    <a:alpha val="18823"/>
                  </a:srgbClr>
                </a:gs>
                <a:gs pos="100000">
                  <a:srgbClr val="FEFAF9">
                    <a:alpha val="100000"/>
                  </a:srgbClr>
                </a:gs>
              </a:gsLst>
              <a:lin ang="8576905"/>
            </a:gradFill>
          </p:spPr>
        </p:sp>
      </p:grpSp>
      <p:grpSp>
        <p:nvGrpSpPr>
          <p:cNvPr name="Group 10" id="10"/>
          <p:cNvGrpSpPr/>
          <p:nvPr/>
        </p:nvGrpSpPr>
        <p:grpSpPr>
          <a:xfrm rot="0">
            <a:off x="-2105564" y="10"/>
            <a:ext cx="4956932" cy="1736668"/>
            <a:chOff x="0" y="0"/>
            <a:chExt cx="6609243" cy="2315557"/>
          </a:xfrm>
        </p:grpSpPr>
        <p:sp>
          <p:nvSpPr>
            <p:cNvPr name="Freeform 11" id="11"/>
            <p:cNvSpPr/>
            <p:nvPr/>
          </p:nvSpPr>
          <p:spPr>
            <a:xfrm flipH="false" flipV="false" rot="0">
              <a:off x="254" y="254"/>
              <a:ext cx="6609080" cy="2315337"/>
            </a:xfrm>
            <a:custGeom>
              <a:avLst/>
              <a:gdLst/>
              <a:ahLst/>
              <a:cxnLst/>
              <a:rect r="r" b="b" t="t" l="l"/>
              <a:pathLst>
                <a:path h="2315337" w="6609080">
                  <a:moveTo>
                    <a:pt x="0" y="340360"/>
                  </a:moveTo>
                  <a:cubicBezTo>
                    <a:pt x="0" y="340360"/>
                    <a:pt x="1227836" y="0"/>
                    <a:pt x="2683510" y="1455674"/>
                  </a:cubicBezTo>
                  <a:cubicBezTo>
                    <a:pt x="3788410" y="613791"/>
                    <a:pt x="4472686" y="1175131"/>
                    <a:pt x="5079492" y="1778508"/>
                  </a:cubicBezTo>
                  <a:cubicBezTo>
                    <a:pt x="6254623" y="1403223"/>
                    <a:pt x="6609080" y="2315337"/>
                    <a:pt x="6609080" y="2315337"/>
                  </a:cubicBezTo>
                  <a:lnTo>
                    <a:pt x="0" y="2315337"/>
                  </a:lnTo>
                  <a:close/>
                </a:path>
              </a:pathLst>
            </a:custGeom>
            <a:gradFill rotWithShape="true">
              <a:gsLst>
                <a:gs pos="0">
                  <a:srgbClr val="FEFAF9">
                    <a:alpha val="18823"/>
                  </a:srgbClr>
                </a:gs>
                <a:gs pos="100000">
                  <a:srgbClr val="FEFAF9">
                    <a:alpha val="100000"/>
                  </a:srgbClr>
                </a:gs>
              </a:gsLst>
              <a:lin ang="8665460"/>
            </a:gradFill>
          </p:spPr>
        </p:sp>
      </p:grpSp>
      <p:grpSp>
        <p:nvGrpSpPr>
          <p:cNvPr name="Group 12" id="12"/>
          <p:cNvGrpSpPr/>
          <p:nvPr/>
        </p:nvGrpSpPr>
        <p:grpSpPr>
          <a:xfrm rot="0">
            <a:off x="0" y="9328450"/>
            <a:ext cx="18288000" cy="958200"/>
            <a:chOff x="0" y="0"/>
            <a:chExt cx="24384000" cy="1277600"/>
          </a:xfrm>
        </p:grpSpPr>
        <p:sp>
          <p:nvSpPr>
            <p:cNvPr name="Freeform 13" id="13"/>
            <p:cNvSpPr/>
            <p:nvPr/>
          </p:nvSpPr>
          <p:spPr>
            <a:xfrm flipH="false" flipV="false" rot="0">
              <a:off x="0" y="0"/>
              <a:ext cx="24384000" cy="1277620"/>
            </a:xfrm>
            <a:custGeom>
              <a:avLst/>
              <a:gdLst/>
              <a:ahLst/>
              <a:cxnLst/>
              <a:rect r="r" b="b" t="t" l="l"/>
              <a:pathLst>
                <a:path h="1277620" w="24384000">
                  <a:moveTo>
                    <a:pt x="0" y="0"/>
                  </a:moveTo>
                  <a:lnTo>
                    <a:pt x="24384000" y="0"/>
                  </a:lnTo>
                  <a:lnTo>
                    <a:pt x="24384000" y="1277620"/>
                  </a:lnTo>
                  <a:lnTo>
                    <a:pt x="0" y="1277620"/>
                  </a:lnTo>
                  <a:close/>
                </a:path>
              </a:pathLst>
            </a:custGeom>
            <a:solidFill>
              <a:srgbClr val="304F9B"/>
            </a:solidFill>
          </p:spPr>
        </p:sp>
      </p:grpSp>
      <p:sp>
        <p:nvSpPr>
          <p:cNvPr name="Freeform 14" id="14"/>
          <p:cNvSpPr/>
          <p:nvPr/>
        </p:nvSpPr>
        <p:spPr>
          <a:xfrm flipH="false" flipV="false" rot="0">
            <a:off x="1224076" y="592952"/>
            <a:ext cx="6998942" cy="7392288"/>
          </a:xfrm>
          <a:custGeom>
            <a:avLst/>
            <a:gdLst/>
            <a:ahLst/>
            <a:cxnLst/>
            <a:rect r="r" b="b" t="t" l="l"/>
            <a:pathLst>
              <a:path h="7392288" w="6998942">
                <a:moveTo>
                  <a:pt x="0" y="0"/>
                </a:moveTo>
                <a:lnTo>
                  <a:pt x="6998942" y="0"/>
                </a:lnTo>
                <a:lnTo>
                  <a:pt x="6998942" y="7392288"/>
                </a:lnTo>
                <a:lnTo>
                  <a:pt x="0" y="73922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10413483" y="4610857"/>
            <a:ext cx="169430" cy="4640878"/>
            <a:chOff x="0" y="0"/>
            <a:chExt cx="198400" cy="5434400"/>
          </a:xfrm>
        </p:grpSpPr>
        <p:sp>
          <p:nvSpPr>
            <p:cNvPr name="Freeform 16" id="16"/>
            <p:cNvSpPr/>
            <p:nvPr/>
          </p:nvSpPr>
          <p:spPr>
            <a:xfrm flipH="false" flipV="false" rot="0">
              <a:off x="0" y="0"/>
              <a:ext cx="198374" cy="5434330"/>
            </a:xfrm>
            <a:custGeom>
              <a:avLst/>
              <a:gdLst/>
              <a:ahLst/>
              <a:cxnLst/>
              <a:rect r="r" b="b" t="t" l="l"/>
              <a:pathLst>
                <a:path h="5434330" w="198374">
                  <a:moveTo>
                    <a:pt x="0" y="33020"/>
                  </a:moveTo>
                  <a:cubicBezTo>
                    <a:pt x="0" y="14859"/>
                    <a:pt x="14859" y="0"/>
                    <a:pt x="33020" y="0"/>
                  </a:cubicBezTo>
                  <a:lnTo>
                    <a:pt x="165354" y="0"/>
                  </a:lnTo>
                  <a:cubicBezTo>
                    <a:pt x="183642" y="0"/>
                    <a:pt x="198374" y="14859"/>
                    <a:pt x="198374" y="33020"/>
                  </a:cubicBezTo>
                  <a:lnTo>
                    <a:pt x="198374" y="5401310"/>
                  </a:lnTo>
                  <a:cubicBezTo>
                    <a:pt x="198374" y="5419598"/>
                    <a:pt x="183515" y="5434330"/>
                    <a:pt x="165354" y="5434330"/>
                  </a:cubicBezTo>
                  <a:lnTo>
                    <a:pt x="33020" y="5434330"/>
                  </a:lnTo>
                  <a:cubicBezTo>
                    <a:pt x="14732" y="5434330"/>
                    <a:pt x="0" y="5419471"/>
                    <a:pt x="0" y="5401310"/>
                  </a:cubicBezTo>
                  <a:close/>
                </a:path>
              </a:pathLst>
            </a:custGeom>
            <a:solidFill>
              <a:srgbClr val="11224E"/>
            </a:solidFill>
          </p:spPr>
        </p:sp>
      </p:grpSp>
      <p:grpSp>
        <p:nvGrpSpPr>
          <p:cNvPr name="Group 17" id="17"/>
          <p:cNvGrpSpPr/>
          <p:nvPr/>
        </p:nvGrpSpPr>
        <p:grpSpPr>
          <a:xfrm rot="0">
            <a:off x="15866384" y="4610857"/>
            <a:ext cx="169430" cy="4640878"/>
            <a:chOff x="0" y="0"/>
            <a:chExt cx="198400" cy="5434400"/>
          </a:xfrm>
        </p:grpSpPr>
        <p:sp>
          <p:nvSpPr>
            <p:cNvPr name="Freeform 18" id="18"/>
            <p:cNvSpPr/>
            <p:nvPr/>
          </p:nvSpPr>
          <p:spPr>
            <a:xfrm flipH="false" flipV="false" rot="0">
              <a:off x="0" y="0"/>
              <a:ext cx="198374" cy="5434330"/>
            </a:xfrm>
            <a:custGeom>
              <a:avLst/>
              <a:gdLst/>
              <a:ahLst/>
              <a:cxnLst/>
              <a:rect r="r" b="b" t="t" l="l"/>
              <a:pathLst>
                <a:path h="5434330" w="198374">
                  <a:moveTo>
                    <a:pt x="0" y="33020"/>
                  </a:moveTo>
                  <a:cubicBezTo>
                    <a:pt x="0" y="14859"/>
                    <a:pt x="14859" y="0"/>
                    <a:pt x="33020" y="0"/>
                  </a:cubicBezTo>
                  <a:lnTo>
                    <a:pt x="165354" y="0"/>
                  </a:lnTo>
                  <a:cubicBezTo>
                    <a:pt x="183642" y="0"/>
                    <a:pt x="198374" y="14859"/>
                    <a:pt x="198374" y="33020"/>
                  </a:cubicBezTo>
                  <a:lnTo>
                    <a:pt x="198374" y="5401310"/>
                  </a:lnTo>
                  <a:cubicBezTo>
                    <a:pt x="198374" y="5419598"/>
                    <a:pt x="183515" y="5434330"/>
                    <a:pt x="165354" y="5434330"/>
                  </a:cubicBezTo>
                  <a:lnTo>
                    <a:pt x="33020" y="5434330"/>
                  </a:lnTo>
                  <a:cubicBezTo>
                    <a:pt x="14732" y="5434330"/>
                    <a:pt x="0" y="5419471"/>
                    <a:pt x="0" y="5401310"/>
                  </a:cubicBezTo>
                  <a:close/>
                </a:path>
              </a:pathLst>
            </a:custGeom>
            <a:solidFill>
              <a:srgbClr val="11224E"/>
            </a:solidFill>
          </p:spPr>
        </p:sp>
      </p:grpSp>
      <p:grpSp>
        <p:nvGrpSpPr>
          <p:cNvPr name="Group 19" id="19"/>
          <p:cNvGrpSpPr/>
          <p:nvPr/>
        </p:nvGrpSpPr>
        <p:grpSpPr>
          <a:xfrm rot="0">
            <a:off x="8318268" y="2148876"/>
            <a:ext cx="9659557" cy="4640878"/>
            <a:chOff x="0" y="0"/>
            <a:chExt cx="11311200" cy="5434400"/>
          </a:xfrm>
        </p:grpSpPr>
        <p:sp>
          <p:nvSpPr>
            <p:cNvPr name="Freeform 20" id="20"/>
            <p:cNvSpPr/>
            <p:nvPr/>
          </p:nvSpPr>
          <p:spPr>
            <a:xfrm flipH="false" flipV="false" rot="0">
              <a:off x="0" y="0"/>
              <a:ext cx="11311128" cy="5434330"/>
            </a:xfrm>
            <a:custGeom>
              <a:avLst/>
              <a:gdLst/>
              <a:ahLst/>
              <a:cxnLst/>
              <a:rect r="r" b="b" t="t" l="l"/>
              <a:pathLst>
                <a:path h="5434330" w="11311128">
                  <a:moveTo>
                    <a:pt x="0" y="419100"/>
                  </a:moveTo>
                  <a:cubicBezTo>
                    <a:pt x="0" y="187706"/>
                    <a:pt x="187706" y="0"/>
                    <a:pt x="419100" y="0"/>
                  </a:cubicBezTo>
                  <a:lnTo>
                    <a:pt x="10892028" y="0"/>
                  </a:lnTo>
                  <a:cubicBezTo>
                    <a:pt x="11123549" y="0"/>
                    <a:pt x="11311128" y="187706"/>
                    <a:pt x="11311128" y="419100"/>
                  </a:cubicBezTo>
                  <a:lnTo>
                    <a:pt x="11311128" y="5015230"/>
                  </a:lnTo>
                  <a:cubicBezTo>
                    <a:pt x="11311128" y="5246751"/>
                    <a:pt x="11123422" y="5434330"/>
                    <a:pt x="10892028" y="5434330"/>
                  </a:cubicBezTo>
                  <a:lnTo>
                    <a:pt x="419100" y="5434330"/>
                  </a:lnTo>
                  <a:cubicBezTo>
                    <a:pt x="187579" y="5434330"/>
                    <a:pt x="0" y="5246624"/>
                    <a:pt x="0" y="5015230"/>
                  </a:cubicBezTo>
                  <a:close/>
                </a:path>
              </a:pathLst>
            </a:custGeom>
            <a:solidFill>
              <a:srgbClr val="11224E"/>
            </a:solidFill>
          </p:spPr>
        </p:sp>
      </p:grpSp>
      <p:grpSp>
        <p:nvGrpSpPr>
          <p:cNvPr name="Group 21" id="21"/>
          <p:cNvGrpSpPr/>
          <p:nvPr/>
        </p:nvGrpSpPr>
        <p:grpSpPr>
          <a:xfrm rot="0">
            <a:off x="8465324" y="2278007"/>
            <a:ext cx="9353490" cy="4388782"/>
            <a:chOff x="0" y="0"/>
            <a:chExt cx="10952800" cy="5139200"/>
          </a:xfrm>
        </p:grpSpPr>
        <p:sp>
          <p:nvSpPr>
            <p:cNvPr name="Freeform 22" id="22"/>
            <p:cNvSpPr/>
            <p:nvPr/>
          </p:nvSpPr>
          <p:spPr>
            <a:xfrm flipH="false" flipV="false" rot="0">
              <a:off x="0" y="0"/>
              <a:ext cx="10952734" cy="5139182"/>
            </a:xfrm>
            <a:custGeom>
              <a:avLst/>
              <a:gdLst/>
              <a:ahLst/>
              <a:cxnLst/>
              <a:rect r="r" b="b" t="t" l="l"/>
              <a:pathLst>
                <a:path h="5139182" w="10952734">
                  <a:moveTo>
                    <a:pt x="0" y="396367"/>
                  </a:moveTo>
                  <a:cubicBezTo>
                    <a:pt x="0" y="177419"/>
                    <a:pt x="177419" y="0"/>
                    <a:pt x="396367" y="0"/>
                  </a:cubicBezTo>
                  <a:lnTo>
                    <a:pt x="10556367" y="0"/>
                  </a:lnTo>
                  <a:cubicBezTo>
                    <a:pt x="10775315" y="0"/>
                    <a:pt x="10952734" y="177419"/>
                    <a:pt x="10952734" y="396367"/>
                  </a:cubicBezTo>
                  <a:lnTo>
                    <a:pt x="10952734" y="4742815"/>
                  </a:lnTo>
                  <a:cubicBezTo>
                    <a:pt x="10952734" y="4961763"/>
                    <a:pt x="10775315" y="5139182"/>
                    <a:pt x="10556367" y="5139182"/>
                  </a:cubicBezTo>
                  <a:lnTo>
                    <a:pt x="396367" y="5139182"/>
                  </a:lnTo>
                  <a:cubicBezTo>
                    <a:pt x="177419" y="5139182"/>
                    <a:pt x="0" y="4961763"/>
                    <a:pt x="0" y="4742815"/>
                  </a:cubicBezTo>
                  <a:close/>
                </a:path>
              </a:pathLst>
            </a:custGeom>
            <a:solidFill>
              <a:srgbClr val="304F9B"/>
            </a:solidFill>
          </p:spPr>
        </p:sp>
      </p:grpSp>
      <p:sp>
        <p:nvSpPr>
          <p:cNvPr name="Freeform 23" id="23"/>
          <p:cNvSpPr/>
          <p:nvPr/>
        </p:nvSpPr>
        <p:spPr>
          <a:xfrm flipH="false" flipV="false" rot="0">
            <a:off x="3274316" y="5116690"/>
            <a:ext cx="2898474" cy="4307586"/>
          </a:xfrm>
          <a:custGeom>
            <a:avLst/>
            <a:gdLst/>
            <a:ahLst/>
            <a:cxnLst/>
            <a:rect r="r" b="b" t="t" l="l"/>
            <a:pathLst>
              <a:path h="4307586" w="2898474">
                <a:moveTo>
                  <a:pt x="0" y="0"/>
                </a:moveTo>
                <a:lnTo>
                  <a:pt x="2898474" y="0"/>
                </a:lnTo>
                <a:lnTo>
                  <a:pt x="2898474" y="4307586"/>
                </a:lnTo>
                <a:lnTo>
                  <a:pt x="0" y="43075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24" id="24"/>
          <p:cNvSpPr/>
          <p:nvPr/>
        </p:nvSpPr>
        <p:spPr>
          <a:xfrm>
            <a:off x="8426467" y="5632971"/>
            <a:ext cx="9443158" cy="65073"/>
          </a:xfrm>
          <a:prstGeom prst="line">
            <a:avLst/>
          </a:prstGeom>
          <a:ln cap="rnd" w="19050">
            <a:solidFill>
              <a:srgbClr val="11224E"/>
            </a:solidFill>
            <a:prstDash val="solid"/>
            <a:headEnd type="none" len="sm" w="sm"/>
            <a:tailEnd type="none" len="sm" w="sm"/>
          </a:ln>
        </p:spPr>
      </p:sp>
      <p:sp>
        <p:nvSpPr>
          <p:cNvPr name="TextBox 25" id="25"/>
          <p:cNvSpPr txBox="true"/>
          <p:nvPr/>
        </p:nvSpPr>
        <p:spPr>
          <a:xfrm rot="0">
            <a:off x="8414739" y="5821458"/>
            <a:ext cx="9451356" cy="562649"/>
          </a:xfrm>
          <a:prstGeom prst="rect">
            <a:avLst/>
          </a:prstGeom>
        </p:spPr>
        <p:txBody>
          <a:bodyPr anchor="t" rtlCol="false" tIns="0" lIns="0" bIns="0" rIns="0">
            <a:spAutoFit/>
          </a:bodyPr>
          <a:lstStyle/>
          <a:p>
            <a:pPr algn="ctr">
              <a:lnSpc>
                <a:spcPts val="4372"/>
              </a:lnSpc>
            </a:pPr>
            <a:r>
              <a:rPr lang="en-US" sz="3643">
                <a:solidFill>
                  <a:srgbClr val="FFFFFF"/>
                </a:solidFill>
                <a:latin typeface="Raleway"/>
              </a:rPr>
              <a:t>Kelompok 2</a:t>
            </a:r>
          </a:p>
        </p:txBody>
      </p:sp>
      <p:sp>
        <p:nvSpPr>
          <p:cNvPr name="TextBox 26" id="26"/>
          <p:cNvSpPr txBox="true"/>
          <p:nvPr/>
        </p:nvSpPr>
        <p:spPr>
          <a:xfrm rot="0">
            <a:off x="8555473" y="2381292"/>
            <a:ext cx="9169884" cy="3067050"/>
          </a:xfrm>
          <a:prstGeom prst="rect">
            <a:avLst/>
          </a:prstGeom>
        </p:spPr>
        <p:txBody>
          <a:bodyPr anchor="t" rtlCol="false" tIns="0" lIns="0" bIns="0" rIns="0">
            <a:spAutoFit/>
          </a:bodyPr>
          <a:lstStyle/>
          <a:p>
            <a:pPr algn="ctr">
              <a:lnSpc>
                <a:spcPts val="6000"/>
              </a:lnSpc>
            </a:pPr>
            <a:r>
              <a:rPr lang="en-US" sz="5000">
                <a:solidFill>
                  <a:srgbClr val="FFFFFF"/>
                </a:solidFill>
                <a:latin typeface="Raleway"/>
              </a:rPr>
              <a:t>Comparison of Machine Learning Models with Deep Learning for Flight Price Prediction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sp>
        <p:nvSpPr>
          <p:cNvPr name="Freeform 2" id="2"/>
          <p:cNvSpPr/>
          <p:nvPr/>
        </p:nvSpPr>
        <p:spPr>
          <a:xfrm flipH="false" flipV="false" rot="0">
            <a:off x="-121609" y="0"/>
            <a:ext cx="18563008" cy="10287000"/>
          </a:xfrm>
          <a:custGeom>
            <a:avLst/>
            <a:gdLst/>
            <a:ahLst/>
            <a:cxnLst/>
            <a:rect r="r" b="b" t="t" l="l"/>
            <a:pathLst>
              <a:path h="10287000" w="18563008">
                <a:moveTo>
                  <a:pt x="0" y="0"/>
                </a:moveTo>
                <a:lnTo>
                  <a:pt x="18563008" y="0"/>
                </a:lnTo>
                <a:lnTo>
                  <a:pt x="18563008" y="10287000"/>
                </a:lnTo>
                <a:lnTo>
                  <a:pt x="0" y="10287000"/>
                </a:lnTo>
                <a:lnTo>
                  <a:pt x="0" y="0"/>
                </a:lnTo>
                <a:close/>
              </a:path>
            </a:pathLst>
          </a:custGeom>
          <a:blipFill>
            <a:blip r:embed="rId3">
              <a:alphaModFix amt="32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833775" y="3371020"/>
            <a:ext cx="821890" cy="916056"/>
          </a:xfrm>
          <a:custGeom>
            <a:avLst/>
            <a:gdLst/>
            <a:ahLst/>
            <a:cxnLst/>
            <a:rect r="r" b="b" t="t" l="l"/>
            <a:pathLst>
              <a:path h="916056" w="821890">
                <a:moveTo>
                  <a:pt x="0" y="0"/>
                </a:moveTo>
                <a:lnTo>
                  <a:pt x="821890" y="0"/>
                </a:lnTo>
                <a:lnTo>
                  <a:pt x="821890" y="916056"/>
                </a:lnTo>
                <a:lnTo>
                  <a:pt x="0" y="9160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9833775" y="4825120"/>
            <a:ext cx="821890" cy="916056"/>
          </a:xfrm>
          <a:custGeom>
            <a:avLst/>
            <a:gdLst/>
            <a:ahLst/>
            <a:cxnLst/>
            <a:rect r="r" b="b" t="t" l="l"/>
            <a:pathLst>
              <a:path h="916056" w="821890">
                <a:moveTo>
                  <a:pt x="0" y="0"/>
                </a:moveTo>
                <a:lnTo>
                  <a:pt x="821890" y="0"/>
                </a:lnTo>
                <a:lnTo>
                  <a:pt x="821890" y="916057"/>
                </a:lnTo>
                <a:lnTo>
                  <a:pt x="0" y="916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833775" y="6280904"/>
            <a:ext cx="821890" cy="916056"/>
          </a:xfrm>
          <a:custGeom>
            <a:avLst/>
            <a:gdLst/>
            <a:ahLst/>
            <a:cxnLst/>
            <a:rect r="r" b="b" t="t" l="l"/>
            <a:pathLst>
              <a:path h="916056" w="821890">
                <a:moveTo>
                  <a:pt x="0" y="0"/>
                </a:moveTo>
                <a:lnTo>
                  <a:pt x="821890" y="0"/>
                </a:lnTo>
                <a:lnTo>
                  <a:pt x="821890" y="916057"/>
                </a:lnTo>
                <a:lnTo>
                  <a:pt x="0" y="916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833775" y="7747652"/>
            <a:ext cx="821890" cy="916056"/>
          </a:xfrm>
          <a:custGeom>
            <a:avLst/>
            <a:gdLst/>
            <a:ahLst/>
            <a:cxnLst/>
            <a:rect r="r" b="b" t="t" l="l"/>
            <a:pathLst>
              <a:path h="916056" w="821890">
                <a:moveTo>
                  <a:pt x="0" y="0"/>
                </a:moveTo>
                <a:lnTo>
                  <a:pt x="821890" y="0"/>
                </a:lnTo>
                <a:lnTo>
                  <a:pt x="821890" y="916056"/>
                </a:lnTo>
                <a:lnTo>
                  <a:pt x="0" y="9160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270288" y="3403060"/>
            <a:ext cx="821890" cy="916056"/>
          </a:xfrm>
          <a:custGeom>
            <a:avLst/>
            <a:gdLst/>
            <a:ahLst/>
            <a:cxnLst/>
            <a:rect r="r" b="b" t="t" l="l"/>
            <a:pathLst>
              <a:path h="916056" w="821890">
                <a:moveTo>
                  <a:pt x="0" y="0"/>
                </a:moveTo>
                <a:lnTo>
                  <a:pt x="821890" y="0"/>
                </a:lnTo>
                <a:lnTo>
                  <a:pt x="821890" y="916056"/>
                </a:lnTo>
                <a:lnTo>
                  <a:pt x="0" y="9160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270288" y="4857160"/>
            <a:ext cx="821890" cy="916056"/>
          </a:xfrm>
          <a:custGeom>
            <a:avLst/>
            <a:gdLst/>
            <a:ahLst/>
            <a:cxnLst/>
            <a:rect r="r" b="b" t="t" l="l"/>
            <a:pathLst>
              <a:path h="916056" w="821890">
                <a:moveTo>
                  <a:pt x="0" y="0"/>
                </a:moveTo>
                <a:lnTo>
                  <a:pt x="821890" y="0"/>
                </a:lnTo>
                <a:lnTo>
                  <a:pt x="821890" y="916057"/>
                </a:lnTo>
                <a:lnTo>
                  <a:pt x="0" y="916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270288" y="6312944"/>
            <a:ext cx="821890" cy="916056"/>
          </a:xfrm>
          <a:custGeom>
            <a:avLst/>
            <a:gdLst/>
            <a:ahLst/>
            <a:cxnLst/>
            <a:rect r="r" b="b" t="t" l="l"/>
            <a:pathLst>
              <a:path h="916056" w="821890">
                <a:moveTo>
                  <a:pt x="0" y="0"/>
                </a:moveTo>
                <a:lnTo>
                  <a:pt x="821890" y="0"/>
                </a:lnTo>
                <a:lnTo>
                  <a:pt x="821890" y="916057"/>
                </a:lnTo>
                <a:lnTo>
                  <a:pt x="0" y="916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2270288" y="7779692"/>
            <a:ext cx="821890" cy="916056"/>
          </a:xfrm>
          <a:custGeom>
            <a:avLst/>
            <a:gdLst/>
            <a:ahLst/>
            <a:cxnLst/>
            <a:rect r="r" b="b" t="t" l="l"/>
            <a:pathLst>
              <a:path h="916056" w="821890">
                <a:moveTo>
                  <a:pt x="0" y="0"/>
                </a:moveTo>
                <a:lnTo>
                  <a:pt x="821890" y="0"/>
                </a:lnTo>
                <a:lnTo>
                  <a:pt x="821890" y="916056"/>
                </a:lnTo>
                <a:lnTo>
                  <a:pt x="0" y="9160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2468231" y="831619"/>
            <a:ext cx="3519510" cy="1759755"/>
          </a:xfrm>
          <a:custGeom>
            <a:avLst/>
            <a:gdLst/>
            <a:ahLst/>
            <a:cxnLst/>
            <a:rect r="r" b="b" t="t" l="l"/>
            <a:pathLst>
              <a:path h="1759755" w="3519510">
                <a:moveTo>
                  <a:pt x="0" y="0"/>
                </a:moveTo>
                <a:lnTo>
                  <a:pt x="3519509" y="0"/>
                </a:lnTo>
                <a:lnTo>
                  <a:pt x="3519509" y="1759755"/>
                </a:lnTo>
                <a:lnTo>
                  <a:pt x="0" y="17597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6137170" y="831619"/>
            <a:ext cx="5688116" cy="1692382"/>
          </a:xfrm>
          <a:custGeom>
            <a:avLst/>
            <a:gdLst/>
            <a:ahLst/>
            <a:cxnLst/>
            <a:rect r="r" b="b" t="t" l="l"/>
            <a:pathLst>
              <a:path h="1692382" w="5688116">
                <a:moveTo>
                  <a:pt x="0" y="0"/>
                </a:moveTo>
                <a:lnTo>
                  <a:pt x="5688116" y="0"/>
                </a:lnTo>
                <a:lnTo>
                  <a:pt x="5688116" y="1692383"/>
                </a:lnTo>
                <a:lnTo>
                  <a:pt x="0" y="16923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5638342">
            <a:off x="15894471" y="-1440035"/>
            <a:ext cx="2586827" cy="2880071"/>
          </a:xfrm>
          <a:custGeom>
            <a:avLst/>
            <a:gdLst/>
            <a:ahLst/>
            <a:cxnLst/>
            <a:rect r="r" b="b" t="t" l="l"/>
            <a:pathLst>
              <a:path h="2880071" w="2586827">
                <a:moveTo>
                  <a:pt x="0" y="0"/>
                </a:moveTo>
                <a:lnTo>
                  <a:pt x="2586827" y="0"/>
                </a:lnTo>
                <a:lnTo>
                  <a:pt x="2586827" y="2880070"/>
                </a:lnTo>
                <a:lnTo>
                  <a:pt x="0" y="28800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3525224" y="3577081"/>
            <a:ext cx="3597394" cy="548965"/>
          </a:xfrm>
          <a:prstGeom prst="rect">
            <a:avLst/>
          </a:prstGeom>
        </p:spPr>
        <p:txBody>
          <a:bodyPr anchor="t" rtlCol="false" tIns="0" lIns="0" bIns="0" rIns="0">
            <a:spAutoFit/>
          </a:bodyPr>
          <a:lstStyle/>
          <a:p>
            <a:pPr algn="l">
              <a:lnSpc>
                <a:spcPts val="4203"/>
              </a:lnSpc>
            </a:pPr>
            <a:r>
              <a:rPr lang="en-US" sz="3502">
                <a:solidFill>
                  <a:srgbClr val="11224E"/>
                </a:solidFill>
                <a:latin typeface="Raleway Bold"/>
              </a:rPr>
              <a:t>Studi Literatur</a:t>
            </a:r>
          </a:p>
        </p:txBody>
      </p:sp>
      <p:sp>
        <p:nvSpPr>
          <p:cNvPr name="TextBox 15" id="15"/>
          <p:cNvSpPr txBox="true"/>
          <p:nvPr/>
        </p:nvSpPr>
        <p:spPr>
          <a:xfrm rot="0">
            <a:off x="1007453" y="1149372"/>
            <a:ext cx="15947550" cy="923925"/>
          </a:xfrm>
          <a:prstGeom prst="rect">
            <a:avLst/>
          </a:prstGeom>
        </p:spPr>
        <p:txBody>
          <a:bodyPr anchor="t" rtlCol="false" tIns="0" lIns="0" bIns="0" rIns="0">
            <a:spAutoFit/>
          </a:bodyPr>
          <a:lstStyle/>
          <a:p>
            <a:pPr algn="ctr">
              <a:lnSpc>
                <a:spcPts val="7200"/>
              </a:lnSpc>
            </a:pPr>
            <a:r>
              <a:rPr lang="en-US" sz="6000">
                <a:solidFill>
                  <a:srgbClr val="F8FAFB"/>
                </a:solidFill>
                <a:latin typeface="Limelight"/>
              </a:rPr>
              <a:t>Metodologi</a:t>
            </a:r>
          </a:p>
        </p:txBody>
      </p:sp>
      <p:sp>
        <p:nvSpPr>
          <p:cNvPr name="TextBox 16" id="16"/>
          <p:cNvSpPr txBox="true"/>
          <p:nvPr/>
        </p:nvSpPr>
        <p:spPr>
          <a:xfrm rot="0">
            <a:off x="3525224" y="4964833"/>
            <a:ext cx="3589496" cy="614985"/>
          </a:xfrm>
          <a:prstGeom prst="rect">
            <a:avLst/>
          </a:prstGeom>
        </p:spPr>
        <p:txBody>
          <a:bodyPr anchor="t" rtlCol="false" tIns="0" lIns="0" bIns="0" rIns="0">
            <a:spAutoFit/>
          </a:bodyPr>
          <a:lstStyle/>
          <a:p>
            <a:pPr algn="ctr">
              <a:lnSpc>
                <a:spcPts val="4904"/>
              </a:lnSpc>
            </a:pPr>
            <a:r>
              <a:rPr lang="en-US" sz="3502">
                <a:solidFill>
                  <a:srgbClr val="11224E"/>
                </a:solidFill>
                <a:latin typeface="Raleway Bold"/>
              </a:rPr>
              <a:t>Data Acquisition </a:t>
            </a:r>
          </a:p>
        </p:txBody>
      </p:sp>
      <p:sp>
        <p:nvSpPr>
          <p:cNvPr name="TextBox 17" id="17"/>
          <p:cNvSpPr txBox="true"/>
          <p:nvPr/>
        </p:nvSpPr>
        <p:spPr>
          <a:xfrm rot="0">
            <a:off x="3514338" y="6420617"/>
            <a:ext cx="3007602" cy="614985"/>
          </a:xfrm>
          <a:prstGeom prst="rect">
            <a:avLst/>
          </a:prstGeom>
        </p:spPr>
        <p:txBody>
          <a:bodyPr anchor="t" rtlCol="false" tIns="0" lIns="0" bIns="0" rIns="0">
            <a:spAutoFit/>
          </a:bodyPr>
          <a:lstStyle/>
          <a:p>
            <a:pPr algn="ctr">
              <a:lnSpc>
                <a:spcPts val="4904"/>
              </a:lnSpc>
            </a:pPr>
            <a:r>
              <a:rPr lang="en-US" sz="3502">
                <a:solidFill>
                  <a:srgbClr val="11224E"/>
                </a:solidFill>
                <a:latin typeface="Raleway Bold"/>
              </a:rPr>
              <a:t>Data Cleaning</a:t>
            </a:r>
          </a:p>
        </p:txBody>
      </p:sp>
      <p:sp>
        <p:nvSpPr>
          <p:cNvPr name="TextBox 18" id="18"/>
          <p:cNvSpPr txBox="true"/>
          <p:nvPr/>
        </p:nvSpPr>
        <p:spPr>
          <a:xfrm rot="0">
            <a:off x="3525224" y="7960945"/>
            <a:ext cx="5456004" cy="614985"/>
          </a:xfrm>
          <a:prstGeom prst="rect">
            <a:avLst/>
          </a:prstGeom>
        </p:spPr>
        <p:txBody>
          <a:bodyPr anchor="t" rtlCol="false" tIns="0" lIns="0" bIns="0" rIns="0">
            <a:spAutoFit/>
          </a:bodyPr>
          <a:lstStyle/>
          <a:p>
            <a:pPr algn="ctr">
              <a:lnSpc>
                <a:spcPts val="4904"/>
              </a:lnSpc>
            </a:pPr>
            <a:r>
              <a:rPr lang="en-US" sz="3502">
                <a:solidFill>
                  <a:srgbClr val="11224E"/>
                </a:solidFill>
                <a:latin typeface="Raleway Bold"/>
              </a:rPr>
              <a:t>Exploratory Data Analysis</a:t>
            </a:r>
          </a:p>
        </p:txBody>
      </p:sp>
      <p:sp>
        <p:nvSpPr>
          <p:cNvPr name="TextBox 19" id="19"/>
          <p:cNvSpPr txBox="true"/>
          <p:nvPr/>
        </p:nvSpPr>
        <p:spPr>
          <a:xfrm rot="0">
            <a:off x="11264919" y="3478693"/>
            <a:ext cx="4396788" cy="614985"/>
          </a:xfrm>
          <a:prstGeom prst="rect">
            <a:avLst/>
          </a:prstGeom>
        </p:spPr>
        <p:txBody>
          <a:bodyPr anchor="t" rtlCol="false" tIns="0" lIns="0" bIns="0" rIns="0">
            <a:spAutoFit/>
          </a:bodyPr>
          <a:lstStyle/>
          <a:p>
            <a:pPr algn="ctr">
              <a:lnSpc>
                <a:spcPts val="4904"/>
              </a:lnSpc>
            </a:pPr>
            <a:r>
              <a:rPr lang="en-US" sz="3502">
                <a:solidFill>
                  <a:srgbClr val="11224E"/>
                </a:solidFill>
                <a:latin typeface="Raleway Bold"/>
              </a:rPr>
              <a:t>Split Data Train-Test</a:t>
            </a:r>
          </a:p>
        </p:txBody>
      </p:sp>
      <p:sp>
        <p:nvSpPr>
          <p:cNvPr name="TextBox 20" id="20"/>
          <p:cNvSpPr txBox="true"/>
          <p:nvPr/>
        </p:nvSpPr>
        <p:spPr>
          <a:xfrm rot="0">
            <a:off x="11250812" y="4964833"/>
            <a:ext cx="3238520" cy="614985"/>
          </a:xfrm>
          <a:prstGeom prst="rect">
            <a:avLst/>
          </a:prstGeom>
        </p:spPr>
        <p:txBody>
          <a:bodyPr anchor="t" rtlCol="false" tIns="0" lIns="0" bIns="0" rIns="0">
            <a:spAutoFit/>
          </a:bodyPr>
          <a:lstStyle/>
          <a:p>
            <a:pPr algn="ctr">
              <a:lnSpc>
                <a:spcPts val="4904"/>
              </a:lnSpc>
            </a:pPr>
            <a:r>
              <a:rPr lang="en-US" sz="3502">
                <a:solidFill>
                  <a:srgbClr val="11224E"/>
                </a:solidFill>
                <a:latin typeface="Raleway Bold"/>
              </a:rPr>
              <a:t>Model Building</a:t>
            </a:r>
          </a:p>
        </p:txBody>
      </p:sp>
      <p:sp>
        <p:nvSpPr>
          <p:cNvPr name="TextBox 21" id="21"/>
          <p:cNvSpPr txBox="true"/>
          <p:nvPr/>
        </p:nvSpPr>
        <p:spPr>
          <a:xfrm rot="0">
            <a:off x="11264919" y="6446594"/>
            <a:ext cx="3804314" cy="614985"/>
          </a:xfrm>
          <a:prstGeom prst="rect">
            <a:avLst/>
          </a:prstGeom>
        </p:spPr>
        <p:txBody>
          <a:bodyPr anchor="t" rtlCol="false" tIns="0" lIns="0" bIns="0" rIns="0">
            <a:spAutoFit/>
          </a:bodyPr>
          <a:lstStyle/>
          <a:p>
            <a:pPr algn="ctr">
              <a:lnSpc>
                <a:spcPts val="4904"/>
              </a:lnSpc>
            </a:pPr>
            <a:r>
              <a:rPr lang="en-US" sz="3502">
                <a:solidFill>
                  <a:srgbClr val="11224E"/>
                </a:solidFill>
                <a:latin typeface="Raleway Bold"/>
              </a:rPr>
              <a:t>Model Evaluation</a:t>
            </a:r>
          </a:p>
        </p:txBody>
      </p:sp>
      <p:sp>
        <p:nvSpPr>
          <p:cNvPr name="TextBox 22" id="22"/>
          <p:cNvSpPr txBox="true"/>
          <p:nvPr/>
        </p:nvSpPr>
        <p:spPr>
          <a:xfrm rot="0">
            <a:off x="10938118" y="7960945"/>
            <a:ext cx="4397555" cy="614985"/>
          </a:xfrm>
          <a:prstGeom prst="rect">
            <a:avLst/>
          </a:prstGeom>
        </p:spPr>
        <p:txBody>
          <a:bodyPr anchor="t" rtlCol="false" tIns="0" lIns="0" bIns="0" rIns="0">
            <a:spAutoFit/>
          </a:bodyPr>
          <a:lstStyle/>
          <a:p>
            <a:pPr algn="ctr">
              <a:lnSpc>
                <a:spcPts val="4904"/>
              </a:lnSpc>
            </a:pPr>
            <a:r>
              <a:rPr lang="en-US" sz="3502">
                <a:solidFill>
                  <a:srgbClr val="11224E"/>
                </a:solidFill>
                <a:latin typeface="Raleway Bold"/>
              </a:rPr>
              <a:t>Data Visualization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sp>
        <p:nvSpPr>
          <p:cNvPr name="Freeform 2" id="2"/>
          <p:cNvSpPr/>
          <p:nvPr/>
        </p:nvSpPr>
        <p:spPr>
          <a:xfrm flipH="false" flipV="false" rot="0">
            <a:off x="15565153" y="8942721"/>
            <a:ext cx="3975178" cy="631158"/>
          </a:xfrm>
          <a:custGeom>
            <a:avLst/>
            <a:gdLst/>
            <a:ahLst/>
            <a:cxnLst/>
            <a:rect r="r" b="b" t="t" l="l"/>
            <a:pathLst>
              <a:path h="631158" w="3975178">
                <a:moveTo>
                  <a:pt x="0" y="0"/>
                </a:moveTo>
                <a:lnTo>
                  <a:pt x="3975178" y="0"/>
                </a:lnTo>
                <a:lnTo>
                  <a:pt x="3975178" y="631158"/>
                </a:lnTo>
                <a:lnTo>
                  <a:pt x="0" y="6311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false" rot="0">
            <a:off x="-5126688" y="5075744"/>
            <a:ext cx="14679595" cy="5211256"/>
          </a:xfrm>
          <a:custGeom>
            <a:avLst/>
            <a:gdLst/>
            <a:ahLst/>
            <a:cxnLst/>
            <a:rect r="r" b="b" t="t" l="l"/>
            <a:pathLst>
              <a:path h="5211256" w="14679595">
                <a:moveTo>
                  <a:pt x="14679595" y="0"/>
                </a:moveTo>
                <a:lnTo>
                  <a:pt x="0" y="0"/>
                </a:lnTo>
                <a:lnTo>
                  <a:pt x="0" y="5211256"/>
                </a:lnTo>
                <a:lnTo>
                  <a:pt x="14679595" y="5211256"/>
                </a:lnTo>
                <a:lnTo>
                  <a:pt x="1467959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true" flipV="false" rot="0">
            <a:off x="7440810" y="5283486"/>
            <a:ext cx="14679595" cy="5211256"/>
          </a:xfrm>
          <a:custGeom>
            <a:avLst/>
            <a:gdLst/>
            <a:ahLst/>
            <a:cxnLst/>
            <a:rect r="r" b="b" t="t" l="l"/>
            <a:pathLst>
              <a:path h="5211256" w="14679595">
                <a:moveTo>
                  <a:pt x="14679595" y="0"/>
                </a:moveTo>
                <a:lnTo>
                  <a:pt x="0" y="0"/>
                </a:lnTo>
                <a:lnTo>
                  <a:pt x="0" y="5211256"/>
                </a:lnTo>
                <a:lnTo>
                  <a:pt x="14679595" y="5211256"/>
                </a:lnTo>
                <a:lnTo>
                  <a:pt x="1467959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77361" y="3327443"/>
            <a:ext cx="8369594" cy="5169455"/>
          </a:xfrm>
          <a:custGeom>
            <a:avLst/>
            <a:gdLst/>
            <a:ahLst/>
            <a:cxnLst/>
            <a:rect r="r" b="b" t="t" l="l"/>
            <a:pathLst>
              <a:path h="5169455" w="8369594">
                <a:moveTo>
                  <a:pt x="0" y="0"/>
                </a:moveTo>
                <a:lnTo>
                  <a:pt x="8369593" y="0"/>
                </a:lnTo>
                <a:lnTo>
                  <a:pt x="8369593" y="5169454"/>
                </a:lnTo>
                <a:lnTo>
                  <a:pt x="0" y="5169454"/>
                </a:lnTo>
                <a:lnTo>
                  <a:pt x="0" y="0"/>
                </a:lnTo>
                <a:close/>
              </a:path>
            </a:pathLst>
          </a:custGeom>
          <a:blipFill>
            <a:blip r:embed="rId7"/>
            <a:stretch>
              <a:fillRect l="0" t="0" r="0" b="0"/>
            </a:stretch>
          </a:blipFill>
        </p:spPr>
      </p:sp>
      <p:sp>
        <p:nvSpPr>
          <p:cNvPr name="Freeform 6" id="6"/>
          <p:cNvSpPr/>
          <p:nvPr/>
        </p:nvSpPr>
        <p:spPr>
          <a:xfrm flipH="false" flipV="false" rot="0">
            <a:off x="9845746" y="3630999"/>
            <a:ext cx="7706996" cy="4258115"/>
          </a:xfrm>
          <a:custGeom>
            <a:avLst/>
            <a:gdLst/>
            <a:ahLst/>
            <a:cxnLst/>
            <a:rect r="r" b="b" t="t" l="l"/>
            <a:pathLst>
              <a:path h="4258115" w="7706996">
                <a:moveTo>
                  <a:pt x="0" y="0"/>
                </a:moveTo>
                <a:lnTo>
                  <a:pt x="7706996" y="0"/>
                </a:lnTo>
                <a:lnTo>
                  <a:pt x="7706996" y="4258115"/>
                </a:lnTo>
                <a:lnTo>
                  <a:pt x="0" y="4258115"/>
                </a:lnTo>
                <a:lnTo>
                  <a:pt x="0" y="0"/>
                </a:lnTo>
                <a:close/>
              </a:path>
            </a:pathLst>
          </a:custGeom>
          <a:blipFill>
            <a:blip r:embed="rId8"/>
            <a:stretch>
              <a:fillRect l="0" t="0" r="0" b="0"/>
            </a:stretch>
          </a:blipFill>
        </p:spPr>
      </p:sp>
      <p:grpSp>
        <p:nvGrpSpPr>
          <p:cNvPr name="Group 7" id="7"/>
          <p:cNvGrpSpPr/>
          <p:nvPr/>
        </p:nvGrpSpPr>
        <p:grpSpPr>
          <a:xfrm rot="0">
            <a:off x="-993014" y="254396"/>
            <a:ext cx="8840046" cy="1827176"/>
            <a:chOff x="0" y="0"/>
            <a:chExt cx="11786727" cy="2436235"/>
          </a:xfrm>
        </p:grpSpPr>
        <p:sp>
          <p:nvSpPr>
            <p:cNvPr name="Freeform 8" id="8"/>
            <p:cNvSpPr/>
            <p:nvPr/>
          </p:nvSpPr>
          <p:spPr>
            <a:xfrm flipH="false" flipV="false" rot="0">
              <a:off x="2326671" y="0"/>
              <a:ext cx="7362250" cy="2436235"/>
            </a:xfrm>
            <a:custGeom>
              <a:avLst/>
              <a:gdLst/>
              <a:ahLst/>
              <a:cxnLst/>
              <a:rect r="r" b="b" t="t" l="l"/>
              <a:pathLst>
                <a:path h="2436235" w="7362250">
                  <a:moveTo>
                    <a:pt x="0" y="0"/>
                  </a:moveTo>
                  <a:lnTo>
                    <a:pt x="7362250" y="0"/>
                  </a:lnTo>
                  <a:lnTo>
                    <a:pt x="7362250" y="2436235"/>
                  </a:lnTo>
                  <a:lnTo>
                    <a:pt x="0" y="24362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0" y="688126"/>
              <a:ext cx="11786727" cy="993775"/>
            </a:xfrm>
            <a:prstGeom prst="rect">
              <a:avLst/>
            </a:prstGeom>
          </p:spPr>
          <p:txBody>
            <a:bodyPr anchor="t" rtlCol="false" tIns="0" lIns="0" bIns="0" rIns="0">
              <a:spAutoFit/>
            </a:bodyPr>
            <a:lstStyle/>
            <a:p>
              <a:pPr algn="ctr">
                <a:lnSpc>
                  <a:spcPts val="5999"/>
                </a:lnSpc>
              </a:pPr>
              <a:r>
                <a:rPr lang="en-US" sz="4999">
                  <a:solidFill>
                    <a:srgbClr val="304F9B"/>
                  </a:solidFill>
                  <a:latin typeface="Limelight"/>
                </a:rPr>
                <a:t>Implementasi </a:t>
              </a:r>
            </a:p>
          </p:txBody>
        </p:sp>
      </p:grpSp>
      <p:sp>
        <p:nvSpPr>
          <p:cNvPr name="TextBox 10" id="10"/>
          <p:cNvSpPr txBox="true"/>
          <p:nvPr/>
        </p:nvSpPr>
        <p:spPr>
          <a:xfrm rot="0">
            <a:off x="6179845" y="2376847"/>
            <a:ext cx="13640401" cy="721996"/>
          </a:xfrm>
          <a:prstGeom prst="rect">
            <a:avLst/>
          </a:prstGeom>
        </p:spPr>
        <p:txBody>
          <a:bodyPr anchor="t" rtlCol="false" tIns="0" lIns="0" bIns="0" rIns="0">
            <a:spAutoFit/>
          </a:bodyPr>
          <a:lstStyle/>
          <a:p>
            <a:pPr algn="l">
              <a:lnSpc>
                <a:spcPts val="5879"/>
              </a:lnSpc>
            </a:pPr>
            <a:r>
              <a:rPr lang="en-US" sz="4199">
                <a:solidFill>
                  <a:srgbClr val="0E2A47"/>
                </a:solidFill>
                <a:latin typeface="League Spartan"/>
              </a:rPr>
              <a:t>Data Preparation</a:t>
            </a:r>
          </a:p>
        </p:txBody>
      </p:sp>
      <p:sp>
        <p:nvSpPr>
          <p:cNvPr name="TextBox 11" id="11"/>
          <p:cNvSpPr txBox="true"/>
          <p:nvPr/>
        </p:nvSpPr>
        <p:spPr>
          <a:xfrm rot="0">
            <a:off x="10633089" y="4495368"/>
            <a:ext cx="6132310" cy="2233295"/>
          </a:xfrm>
          <a:prstGeom prst="rect">
            <a:avLst/>
          </a:prstGeom>
        </p:spPr>
        <p:txBody>
          <a:bodyPr anchor="t" rtlCol="false" tIns="0" lIns="0" bIns="0" rIns="0">
            <a:spAutoFit/>
          </a:bodyPr>
          <a:lstStyle/>
          <a:p>
            <a:pPr algn="l">
              <a:lnSpc>
                <a:spcPts val="4480"/>
              </a:lnSpc>
            </a:pPr>
            <a:r>
              <a:rPr lang="en-US" sz="3200">
                <a:solidFill>
                  <a:srgbClr val="0E2A47"/>
                </a:solidFill>
                <a:latin typeface="Raleway Medium"/>
              </a:rPr>
              <a:t>Fungsi disamping untuk mencari adanya missing values pada setiap field. Disini semua field memiliki values. </a:t>
            </a:r>
          </a:p>
        </p:txBody>
      </p:sp>
      <p:grpSp>
        <p:nvGrpSpPr>
          <p:cNvPr name="Group 12" id="12"/>
          <p:cNvGrpSpPr/>
          <p:nvPr/>
        </p:nvGrpSpPr>
        <p:grpSpPr>
          <a:xfrm rot="0">
            <a:off x="-840614" y="406796"/>
            <a:ext cx="8840046" cy="1827176"/>
            <a:chOff x="0" y="0"/>
            <a:chExt cx="11786727" cy="2436235"/>
          </a:xfrm>
        </p:grpSpPr>
        <p:sp>
          <p:nvSpPr>
            <p:cNvPr name="Freeform 13" id="13"/>
            <p:cNvSpPr/>
            <p:nvPr/>
          </p:nvSpPr>
          <p:spPr>
            <a:xfrm flipH="false" flipV="false" rot="0">
              <a:off x="2326671" y="0"/>
              <a:ext cx="7362250" cy="2436235"/>
            </a:xfrm>
            <a:custGeom>
              <a:avLst/>
              <a:gdLst/>
              <a:ahLst/>
              <a:cxnLst/>
              <a:rect r="r" b="b" t="t" l="l"/>
              <a:pathLst>
                <a:path h="2436235" w="7362250">
                  <a:moveTo>
                    <a:pt x="0" y="0"/>
                  </a:moveTo>
                  <a:lnTo>
                    <a:pt x="7362250" y="0"/>
                  </a:lnTo>
                  <a:lnTo>
                    <a:pt x="7362250" y="2436235"/>
                  </a:lnTo>
                  <a:lnTo>
                    <a:pt x="0" y="24362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0" y="688126"/>
              <a:ext cx="11786727" cy="993775"/>
            </a:xfrm>
            <a:prstGeom prst="rect">
              <a:avLst/>
            </a:prstGeom>
          </p:spPr>
          <p:txBody>
            <a:bodyPr anchor="t" rtlCol="false" tIns="0" lIns="0" bIns="0" rIns="0">
              <a:spAutoFit/>
            </a:bodyPr>
            <a:lstStyle/>
            <a:p>
              <a:pPr algn="ctr">
                <a:lnSpc>
                  <a:spcPts val="5999"/>
                </a:lnSpc>
              </a:pPr>
              <a:r>
                <a:rPr lang="en-US" sz="4999">
                  <a:solidFill>
                    <a:srgbClr val="304F9B"/>
                  </a:solidFill>
                  <a:latin typeface="Limelight"/>
                </a:rPr>
                <a:t>Implementasi </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sp>
        <p:nvSpPr>
          <p:cNvPr name="Freeform 2" id="2"/>
          <p:cNvSpPr/>
          <p:nvPr/>
        </p:nvSpPr>
        <p:spPr>
          <a:xfrm flipH="true" flipV="false" rot="0">
            <a:off x="8838813" y="5143500"/>
            <a:ext cx="10070868" cy="5356098"/>
          </a:xfrm>
          <a:custGeom>
            <a:avLst/>
            <a:gdLst/>
            <a:ahLst/>
            <a:cxnLst/>
            <a:rect r="r" b="b" t="t" l="l"/>
            <a:pathLst>
              <a:path h="5356098" w="10070868">
                <a:moveTo>
                  <a:pt x="10070868" y="0"/>
                </a:moveTo>
                <a:lnTo>
                  <a:pt x="0" y="0"/>
                </a:lnTo>
                <a:lnTo>
                  <a:pt x="0" y="5356098"/>
                </a:lnTo>
                <a:lnTo>
                  <a:pt x="10070868" y="5356098"/>
                </a:lnTo>
                <a:lnTo>
                  <a:pt x="10070868" y="0"/>
                </a:lnTo>
                <a:close/>
              </a:path>
            </a:pathLst>
          </a:custGeom>
          <a:blipFill>
            <a:blip r:embed="rId3"/>
            <a:stretch>
              <a:fillRect l="0" t="0" r="-61163" b="0"/>
            </a:stretch>
          </a:blipFill>
        </p:spPr>
      </p:sp>
      <p:sp>
        <p:nvSpPr>
          <p:cNvPr name="Freeform 3" id="3"/>
          <p:cNvSpPr/>
          <p:nvPr/>
        </p:nvSpPr>
        <p:spPr>
          <a:xfrm flipH="false" flipV="false" rot="0">
            <a:off x="15565153" y="8942721"/>
            <a:ext cx="3975178" cy="631158"/>
          </a:xfrm>
          <a:custGeom>
            <a:avLst/>
            <a:gdLst/>
            <a:ahLst/>
            <a:cxnLst/>
            <a:rect r="r" b="b" t="t" l="l"/>
            <a:pathLst>
              <a:path h="631158" w="3975178">
                <a:moveTo>
                  <a:pt x="0" y="0"/>
                </a:moveTo>
                <a:lnTo>
                  <a:pt x="3975178" y="0"/>
                </a:lnTo>
                <a:lnTo>
                  <a:pt x="3975178" y="631158"/>
                </a:lnTo>
                <a:lnTo>
                  <a:pt x="0" y="631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82222">
            <a:off x="284377" y="2141933"/>
            <a:ext cx="3051869" cy="3633381"/>
          </a:xfrm>
          <a:custGeom>
            <a:avLst/>
            <a:gdLst/>
            <a:ahLst/>
            <a:cxnLst/>
            <a:rect r="r" b="b" t="t" l="l"/>
            <a:pathLst>
              <a:path h="3633381" w="3051869">
                <a:moveTo>
                  <a:pt x="0" y="0"/>
                </a:moveTo>
                <a:lnTo>
                  <a:pt x="3051868" y="0"/>
                </a:lnTo>
                <a:lnTo>
                  <a:pt x="3051868" y="3633381"/>
                </a:lnTo>
                <a:lnTo>
                  <a:pt x="0" y="36333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91750" y="5500282"/>
            <a:ext cx="10070868" cy="5356098"/>
          </a:xfrm>
          <a:custGeom>
            <a:avLst/>
            <a:gdLst/>
            <a:ahLst/>
            <a:cxnLst/>
            <a:rect r="r" b="b" t="t" l="l"/>
            <a:pathLst>
              <a:path h="5356098" w="10070868">
                <a:moveTo>
                  <a:pt x="0" y="0"/>
                </a:moveTo>
                <a:lnTo>
                  <a:pt x="10070869" y="0"/>
                </a:lnTo>
                <a:lnTo>
                  <a:pt x="10070869" y="5356098"/>
                </a:lnTo>
                <a:lnTo>
                  <a:pt x="0" y="5356098"/>
                </a:lnTo>
                <a:lnTo>
                  <a:pt x="0" y="0"/>
                </a:lnTo>
                <a:close/>
              </a:path>
            </a:pathLst>
          </a:custGeom>
          <a:blipFill>
            <a:blip r:embed="rId3"/>
            <a:stretch>
              <a:fillRect l="0" t="0" r="-61163" b="0"/>
            </a:stretch>
          </a:blipFill>
        </p:spPr>
      </p:sp>
      <p:sp>
        <p:nvSpPr>
          <p:cNvPr name="Freeform 6" id="6"/>
          <p:cNvSpPr/>
          <p:nvPr/>
        </p:nvSpPr>
        <p:spPr>
          <a:xfrm flipH="false" flipV="false" rot="0">
            <a:off x="2331350" y="3718096"/>
            <a:ext cx="5699726" cy="5396549"/>
          </a:xfrm>
          <a:custGeom>
            <a:avLst/>
            <a:gdLst/>
            <a:ahLst/>
            <a:cxnLst/>
            <a:rect r="r" b="b" t="t" l="l"/>
            <a:pathLst>
              <a:path h="5396549" w="5699726">
                <a:moveTo>
                  <a:pt x="0" y="0"/>
                </a:moveTo>
                <a:lnTo>
                  <a:pt x="5699726" y="0"/>
                </a:lnTo>
                <a:lnTo>
                  <a:pt x="5699726" y="5396549"/>
                </a:lnTo>
                <a:lnTo>
                  <a:pt x="0" y="5396549"/>
                </a:lnTo>
                <a:lnTo>
                  <a:pt x="0" y="0"/>
                </a:lnTo>
                <a:close/>
              </a:path>
            </a:pathLst>
          </a:custGeom>
          <a:blipFill>
            <a:blip r:embed="rId8"/>
            <a:stretch>
              <a:fillRect l="0" t="0" r="0" b="0"/>
            </a:stretch>
          </a:blipFill>
        </p:spPr>
      </p:sp>
      <p:sp>
        <p:nvSpPr>
          <p:cNvPr name="Freeform 7" id="7"/>
          <p:cNvSpPr/>
          <p:nvPr/>
        </p:nvSpPr>
        <p:spPr>
          <a:xfrm flipH="false" flipV="false" rot="0">
            <a:off x="8838813" y="4448668"/>
            <a:ext cx="6325818" cy="3616259"/>
          </a:xfrm>
          <a:custGeom>
            <a:avLst/>
            <a:gdLst/>
            <a:ahLst/>
            <a:cxnLst/>
            <a:rect r="r" b="b" t="t" l="l"/>
            <a:pathLst>
              <a:path h="3616259" w="6325818">
                <a:moveTo>
                  <a:pt x="0" y="0"/>
                </a:moveTo>
                <a:lnTo>
                  <a:pt x="6325818" y="0"/>
                </a:lnTo>
                <a:lnTo>
                  <a:pt x="6325818" y="3616259"/>
                </a:lnTo>
                <a:lnTo>
                  <a:pt x="0" y="36162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5181213" y="728267"/>
            <a:ext cx="7315200" cy="1330036"/>
          </a:xfrm>
          <a:custGeom>
            <a:avLst/>
            <a:gdLst/>
            <a:ahLst/>
            <a:cxnLst/>
            <a:rect r="r" b="b" t="t" l="l"/>
            <a:pathLst>
              <a:path h="1330036" w="7315200">
                <a:moveTo>
                  <a:pt x="0" y="0"/>
                </a:moveTo>
                <a:lnTo>
                  <a:pt x="7315200" y="0"/>
                </a:lnTo>
                <a:lnTo>
                  <a:pt x="7315200" y="1330036"/>
                </a:lnTo>
                <a:lnTo>
                  <a:pt x="0" y="133003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4533000" y="1038225"/>
            <a:ext cx="8840046" cy="742950"/>
          </a:xfrm>
          <a:prstGeom prst="rect">
            <a:avLst/>
          </a:prstGeom>
        </p:spPr>
        <p:txBody>
          <a:bodyPr anchor="t" rtlCol="false" tIns="0" lIns="0" bIns="0" rIns="0">
            <a:spAutoFit/>
          </a:bodyPr>
          <a:lstStyle/>
          <a:p>
            <a:pPr algn="ctr">
              <a:lnSpc>
                <a:spcPts val="5999"/>
              </a:lnSpc>
            </a:pPr>
            <a:r>
              <a:rPr lang="en-US" sz="4999">
                <a:solidFill>
                  <a:srgbClr val="304F9B"/>
                </a:solidFill>
                <a:latin typeface="Limelight"/>
              </a:rPr>
              <a:t>Implementasi </a:t>
            </a:r>
          </a:p>
        </p:txBody>
      </p:sp>
      <p:sp>
        <p:nvSpPr>
          <p:cNvPr name="TextBox 10" id="10"/>
          <p:cNvSpPr txBox="true"/>
          <p:nvPr/>
        </p:nvSpPr>
        <p:spPr>
          <a:xfrm rot="0">
            <a:off x="6302437" y="2484339"/>
            <a:ext cx="13640401" cy="721996"/>
          </a:xfrm>
          <a:prstGeom prst="rect">
            <a:avLst/>
          </a:prstGeom>
        </p:spPr>
        <p:txBody>
          <a:bodyPr anchor="t" rtlCol="false" tIns="0" lIns="0" bIns="0" rIns="0">
            <a:spAutoFit/>
          </a:bodyPr>
          <a:lstStyle/>
          <a:p>
            <a:pPr algn="l">
              <a:lnSpc>
                <a:spcPts val="5879"/>
              </a:lnSpc>
            </a:pPr>
            <a:r>
              <a:rPr lang="en-US" sz="4199">
                <a:solidFill>
                  <a:srgbClr val="0E2A47"/>
                </a:solidFill>
                <a:latin typeface="League Spartan"/>
              </a:rPr>
              <a:t>Data Preparation</a:t>
            </a:r>
          </a:p>
        </p:txBody>
      </p:sp>
      <p:sp>
        <p:nvSpPr>
          <p:cNvPr name="TextBox 11" id="11"/>
          <p:cNvSpPr txBox="true"/>
          <p:nvPr/>
        </p:nvSpPr>
        <p:spPr>
          <a:xfrm rot="0">
            <a:off x="9467914" y="5387800"/>
            <a:ext cx="5696717" cy="1671320"/>
          </a:xfrm>
          <a:prstGeom prst="rect">
            <a:avLst/>
          </a:prstGeom>
        </p:spPr>
        <p:txBody>
          <a:bodyPr anchor="t" rtlCol="false" tIns="0" lIns="0" bIns="0" rIns="0">
            <a:spAutoFit/>
          </a:bodyPr>
          <a:lstStyle/>
          <a:p>
            <a:pPr algn="l">
              <a:lnSpc>
                <a:spcPts val="4480"/>
              </a:lnSpc>
            </a:pPr>
            <a:r>
              <a:rPr lang="en-US" sz="3200">
                <a:solidFill>
                  <a:srgbClr val="0E2A47"/>
                </a:solidFill>
                <a:latin typeface="Raleway Medium"/>
              </a:rPr>
              <a:t>Fungsi disamping untuk melihat tipe data dari masing-masing fields.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grpSp>
        <p:nvGrpSpPr>
          <p:cNvPr name="Group 2" id="2"/>
          <p:cNvGrpSpPr/>
          <p:nvPr/>
        </p:nvGrpSpPr>
        <p:grpSpPr>
          <a:xfrm rot="-10800000">
            <a:off x="15086442" y="-1411158"/>
            <a:ext cx="5597738" cy="4982032"/>
            <a:chOff x="0" y="0"/>
            <a:chExt cx="7463651" cy="6642709"/>
          </a:xfrm>
        </p:grpSpPr>
        <p:sp>
          <p:nvSpPr>
            <p:cNvPr name="Freeform 3" id="3"/>
            <p:cNvSpPr/>
            <p:nvPr/>
          </p:nvSpPr>
          <p:spPr>
            <a:xfrm flipH="false" flipV="false" rot="0">
              <a:off x="254" y="0"/>
              <a:ext cx="7463409" cy="6642354"/>
            </a:xfrm>
            <a:custGeom>
              <a:avLst/>
              <a:gdLst/>
              <a:ahLst/>
              <a:cxnLst/>
              <a:rect r="r" b="b" t="t" l="l"/>
              <a:pathLst>
                <a:path h="6642354" w="7463409">
                  <a:moveTo>
                    <a:pt x="3810" y="331470"/>
                  </a:moveTo>
                  <a:cubicBezTo>
                    <a:pt x="3810" y="331470"/>
                    <a:pt x="2075815" y="0"/>
                    <a:pt x="3378327" y="2826004"/>
                  </a:cubicBezTo>
                  <a:cubicBezTo>
                    <a:pt x="4830826" y="2826004"/>
                    <a:pt x="5628005" y="4029837"/>
                    <a:pt x="5628005" y="5383403"/>
                  </a:cubicBezTo>
                  <a:cubicBezTo>
                    <a:pt x="6902831" y="5383403"/>
                    <a:pt x="7463409" y="6642354"/>
                    <a:pt x="7463409" y="6642354"/>
                  </a:cubicBezTo>
                  <a:lnTo>
                    <a:pt x="0" y="6642354"/>
                  </a:lnTo>
                  <a:lnTo>
                    <a:pt x="0" y="331470"/>
                  </a:lnTo>
                  <a:close/>
                </a:path>
              </a:pathLst>
            </a:custGeom>
            <a:gradFill rotWithShape="true">
              <a:gsLst>
                <a:gs pos="0">
                  <a:srgbClr val="FEFAF9">
                    <a:alpha val="18823"/>
                  </a:srgbClr>
                </a:gs>
                <a:gs pos="100000">
                  <a:srgbClr val="FEFAF9">
                    <a:alpha val="100000"/>
                  </a:srgbClr>
                </a:gs>
              </a:gsLst>
              <a:lin ang="18899331"/>
            </a:gradFill>
          </p:spPr>
        </p:sp>
      </p:grpSp>
      <p:sp>
        <p:nvSpPr>
          <p:cNvPr name="Freeform 4" id="4"/>
          <p:cNvSpPr/>
          <p:nvPr/>
        </p:nvSpPr>
        <p:spPr>
          <a:xfrm flipH="false" flipV="false" rot="0">
            <a:off x="-4596148" y="-617042"/>
            <a:ext cx="15161400" cy="2607100"/>
          </a:xfrm>
          <a:custGeom>
            <a:avLst/>
            <a:gdLst/>
            <a:ahLst/>
            <a:cxnLst/>
            <a:rect r="r" b="b" t="t" l="l"/>
            <a:pathLst>
              <a:path h="2607100" w="15161400">
                <a:moveTo>
                  <a:pt x="0" y="0"/>
                </a:moveTo>
                <a:lnTo>
                  <a:pt x="15161400" y="0"/>
                </a:lnTo>
                <a:lnTo>
                  <a:pt x="15161400" y="2607100"/>
                </a:lnTo>
                <a:lnTo>
                  <a:pt x="0" y="2607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565153" y="8942721"/>
            <a:ext cx="3975178" cy="631158"/>
          </a:xfrm>
          <a:custGeom>
            <a:avLst/>
            <a:gdLst/>
            <a:ahLst/>
            <a:cxnLst/>
            <a:rect r="r" b="b" t="t" l="l"/>
            <a:pathLst>
              <a:path h="631158" w="3975178">
                <a:moveTo>
                  <a:pt x="0" y="0"/>
                </a:moveTo>
                <a:lnTo>
                  <a:pt x="3975178" y="0"/>
                </a:lnTo>
                <a:lnTo>
                  <a:pt x="3975178" y="631158"/>
                </a:lnTo>
                <a:lnTo>
                  <a:pt x="0" y="631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309051" y="0"/>
            <a:ext cx="4662700" cy="2291200"/>
          </a:xfrm>
          <a:custGeom>
            <a:avLst/>
            <a:gdLst/>
            <a:ahLst/>
            <a:cxnLst/>
            <a:rect r="r" b="b" t="t" l="l"/>
            <a:pathLst>
              <a:path h="2291200" w="4662700">
                <a:moveTo>
                  <a:pt x="0" y="0"/>
                </a:moveTo>
                <a:lnTo>
                  <a:pt x="4662700" y="0"/>
                </a:lnTo>
                <a:lnTo>
                  <a:pt x="4662700" y="2291200"/>
                </a:lnTo>
                <a:lnTo>
                  <a:pt x="0" y="2291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45227" y="3259567"/>
            <a:ext cx="5752468" cy="3767866"/>
          </a:xfrm>
          <a:custGeom>
            <a:avLst/>
            <a:gdLst/>
            <a:ahLst/>
            <a:cxnLst/>
            <a:rect r="r" b="b" t="t" l="l"/>
            <a:pathLst>
              <a:path h="3767866" w="5752468">
                <a:moveTo>
                  <a:pt x="0" y="0"/>
                </a:moveTo>
                <a:lnTo>
                  <a:pt x="5752468" y="0"/>
                </a:lnTo>
                <a:lnTo>
                  <a:pt x="5752468" y="3767866"/>
                </a:lnTo>
                <a:lnTo>
                  <a:pt x="0" y="3767866"/>
                </a:lnTo>
                <a:lnTo>
                  <a:pt x="0" y="0"/>
                </a:lnTo>
                <a:close/>
              </a:path>
            </a:pathLst>
          </a:custGeom>
          <a:blipFill>
            <a:blip r:embed="rId9"/>
            <a:stretch>
              <a:fillRect l="0" t="0" r="0" b="0"/>
            </a:stretch>
          </a:blipFill>
        </p:spPr>
      </p:sp>
      <p:sp>
        <p:nvSpPr>
          <p:cNvPr name="Freeform 8" id="8"/>
          <p:cNvSpPr/>
          <p:nvPr/>
        </p:nvSpPr>
        <p:spPr>
          <a:xfrm flipH="false" flipV="false" rot="0">
            <a:off x="7783318" y="3029372"/>
            <a:ext cx="8576090" cy="4265196"/>
          </a:xfrm>
          <a:custGeom>
            <a:avLst/>
            <a:gdLst/>
            <a:ahLst/>
            <a:cxnLst/>
            <a:rect r="r" b="b" t="t" l="l"/>
            <a:pathLst>
              <a:path h="4265196" w="8576090">
                <a:moveTo>
                  <a:pt x="0" y="0"/>
                </a:moveTo>
                <a:lnTo>
                  <a:pt x="8576090" y="0"/>
                </a:lnTo>
                <a:lnTo>
                  <a:pt x="8576090" y="4265196"/>
                </a:lnTo>
                <a:lnTo>
                  <a:pt x="0" y="4265196"/>
                </a:lnTo>
                <a:lnTo>
                  <a:pt x="0" y="0"/>
                </a:lnTo>
                <a:close/>
              </a:path>
            </a:pathLst>
          </a:custGeom>
          <a:blipFill>
            <a:blip r:embed="rId10"/>
            <a:stretch>
              <a:fillRect l="0" t="0" r="0" b="0"/>
            </a:stretch>
          </a:blipFill>
        </p:spPr>
      </p:sp>
      <p:sp>
        <p:nvSpPr>
          <p:cNvPr name="TextBox 9" id="9"/>
          <p:cNvSpPr txBox="true"/>
          <p:nvPr/>
        </p:nvSpPr>
        <p:spPr>
          <a:xfrm rot="0">
            <a:off x="761190" y="909093"/>
            <a:ext cx="8840046" cy="742950"/>
          </a:xfrm>
          <a:prstGeom prst="rect">
            <a:avLst/>
          </a:prstGeom>
        </p:spPr>
        <p:txBody>
          <a:bodyPr anchor="t" rtlCol="false" tIns="0" lIns="0" bIns="0" rIns="0">
            <a:spAutoFit/>
          </a:bodyPr>
          <a:lstStyle/>
          <a:p>
            <a:pPr algn="ctr">
              <a:lnSpc>
                <a:spcPts val="5999"/>
              </a:lnSpc>
            </a:pPr>
            <a:r>
              <a:rPr lang="en-US" sz="4999">
                <a:solidFill>
                  <a:srgbClr val="FFFFFF"/>
                </a:solidFill>
                <a:latin typeface="Limelight"/>
              </a:rPr>
              <a:t>Implementasi </a:t>
            </a:r>
          </a:p>
        </p:txBody>
      </p:sp>
      <p:sp>
        <p:nvSpPr>
          <p:cNvPr name="TextBox 10" id="10"/>
          <p:cNvSpPr txBox="true"/>
          <p:nvPr/>
        </p:nvSpPr>
        <p:spPr>
          <a:xfrm rot="0">
            <a:off x="6445120" y="2205475"/>
            <a:ext cx="13640401" cy="721996"/>
          </a:xfrm>
          <a:prstGeom prst="rect">
            <a:avLst/>
          </a:prstGeom>
        </p:spPr>
        <p:txBody>
          <a:bodyPr anchor="t" rtlCol="false" tIns="0" lIns="0" bIns="0" rIns="0">
            <a:spAutoFit/>
          </a:bodyPr>
          <a:lstStyle/>
          <a:p>
            <a:pPr algn="l">
              <a:lnSpc>
                <a:spcPts val="5879"/>
              </a:lnSpc>
            </a:pPr>
            <a:r>
              <a:rPr lang="en-US" sz="4199">
                <a:solidFill>
                  <a:srgbClr val="0E2A47"/>
                </a:solidFill>
                <a:latin typeface="League Spartan"/>
              </a:rPr>
              <a:t>Data Cleaning</a:t>
            </a:r>
          </a:p>
        </p:txBody>
      </p:sp>
      <p:sp>
        <p:nvSpPr>
          <p:cNvPr name="TextBox 11" id="11"/>
          <p:cNvSpPr txBox="true"/>
          <p:nvPr/>
        </p:nvSpPr>
        <p:spPr>
          <a:xfrm rot="0">
            <a:off x="1344891" y="7332668"/>
            <a:ext cx="15598217" cy="2657475"/>
          </a:xfrm>
          <a:prstGeom prst="rect">
            <a:avLst/>
          </a:prstGeom>
        </p:spPr>
        <p:txBody>
          <a:bodyPr anchor="t" rtlCol="false" tIns="0" lIns="0" bIns="0" rIns="0">
            <a:spAutoFit/>
          </a:bodyPr>
          <a:lstStyle/>
          <a:p>
            <a:pPr algn="just">
              <a:lnSpc>
                <a:spcPts val="4200"/>
              </a:lnSpc>
            </a:pPr>
            <a:r>
              <a:rPr lang="en-US" sz="3000">
                <a:solidFill>
                  <a:srgbClr val="0E2A47"/>
                </a:solidFill>
                <a:latin typeface="Raleway Bold"/>
              </a:rPr>
              <a:t>fungsi unique untuk melihat objek apa saja yang ada di dalam field, lalu fungsi replace untuk merubah tipe objek menjadi numerik. Sama seperti fungsi replace, fungsi label_encoder berguna untuk mengubah tipe objek menjadi numerik. Perbedaannya adalah jika fungsi replace diberi kondisi secara manual, sedangkan label_encoder dilakukan secara otomatis.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sp>
        <p:nvSpPr>
          <p:cNvPr name="Freeform 2" id="2"/>
          <p:cNvSpPr/>
          <p:nvPr/>
        </p:nvSpPr>
        <p:spPr>
          <a:xfrm flipH="false" flipV="false" rot="0">
            <a:off x="15565153" y="8942721"/>
            <a:ext cx="3975178" cy="631158"/>
          </a:xfrm>
          <a:custGeom>
            <a:avLst/>
            <a:gdLst/>
            <a:ahLst/>
            <a:cxnLst/>
            <a:rect r="r" b="b" t="t" l="l"/>
            <a:pathLst>
              <a:path h="631158" w="3975178">
                <a:moveTo>
                  <a:pt x="0" y="0"/>
                </a:moveTo>
                <a:lnTo>
                  <a:pt x="3975178" y="0"/>
                </a:lnTo>
                <a:lnTo>
                  <a:pt x="3975178" y="631158"/>
                </a:lnTo>
                <a:lnTo>
                  <a:pt x="0" y="6311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false" rot="0">
            <a:off x="-5126688" y="5075744"/>
            <a:ext cx="14679595" cy="5211256"/>
          </a:xfrm>
          <a:custGeom>
            <a:avLst/>
            <a:gdLst/>
            <a:ahLst/>
            <a:cxnLst/>
            <a:rect r="r" b="b" t="t" l="l"/>
            <a:pathLst>
              <a:path h="5211256" w="14679595">
                <a:moveTo>
                  <a:pt x="14679595" y="0"/>
                </a:moveTo>
                <a:lnTo>
                  <a:pt x="0" y="0"/>
                </a:lnTo>
                <a:lnTo>
                  <a:pt x="0" y="5211256"/>
                </a:lnTo>
                <a:lnTo>
                  <a:pt x="14679595" y="5211256"/>
                </a:lnTo>
                <a:lnTo>
                  <a:pt x="1467959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true" flipV="false" rot="0">
            <a:off x="7440810" y="5283486"/>
            <a:ext cx="14679595" cy="5211256"/>
          </a:xfrm>
          <a:custGeom>
            <a:avLst/>
            <a:gdLst/>
            <a:ahLst/>
            <a:cxnLst/>
            <a:rect r="r" b="b" t="t" l="l"/>
            <a:pathLst>
              <a:path h="5211256" w="14679595">
                <a:moveTo>
                  <a:pt x="14679595" y="0"/>
                </a:moveTo>
                <a:lnTo>
                  <a:pt x="0" y="0"/>
                </a:lnTo>
                <a:lnTo>
                  <a:pt x="0" y="5211256"/>
                </a:lnTo>
                <a:lnTo>
                  <a:pt x="14679595" y="5211256"/>
                </a:lnTo>
                <a:lnTo>
                  <a:pt x="1467959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845746" y="3630999"/>
            <a:ext cx="7706996" cy="4258115"/>
          </a:xfrm>
          <a:custGeom>
            <a:avLst/>
            <a:gdLst/>
            <a:ahLst/>
            <a:cxnLst/>
            <a:rect r="r" b="b" t="t" l="l"/>
            <a:pathLst>
              <a:path h="4258115" w="7706996">
                <a:moveTo>
                  <a:pt x="0" y="0"/>
                </a:moveTo>
                <a:lnTo>
                  <a:pt x="7706996" y="0"/>
                </a:lnTo>
                <a:lnTo>
                  <a:pt x="7706996" y="4258115"/>
                </a:lnTo>
                <a:lnTo>
                  <a:pt x="0" y="4258115"/>
                </a:lnTo>
                <a:lnTo>
                  <a:pt x="0" y="0"/>
                </a:lnTo>
                <a:close/>
              </a:path>
            </a:pathLst>
          </a:custGeom>
          <a:blipFill>
            <a:blip r:embed="rId7"/>
            <a:stretch>
              <a:fillRect l="0" t="0" r="0" b="0"/>
            </a:stretch>
          </a:blipFill>
        </p:spPr>
      </p:sp>
      <p:grpSp>
        <p:nvGrpSpPr>
          <p:cNvPr name="Group 6" id="6"/>
          <p:cNvGrpSpPr/>
          <p:nvPr/>
        </p:nvGrpSpPr>
        <p:grpSpPr>
          <a:xfrm rot="0">
            <a:off x="-697856" y="254396"/>
            <a:ext cx="8840046" cy="1827176"/>
            <a:chOff x="0" y="0"/>
            <a:chExt cx="11786727" cy="2436235"/>
          </a:xfrm>
        </p:grpSpPr>
        <p:sp>
          <p:nvSpPr>
            <p:cNvPr name="Freeform 7" id="7"/>
            <p:cNvSpPr/>
            <p:nvPr/>
          </p:nvSpPr>
          <p:spPr>
            <a:xfrm flipH="false" flipV="false" rot="0">
              <a:off x="2326671" y="0"/>
              <a:ext cx="7362250" cy="2436235"/>
            </a:xfrm>
            <a:custGeom>
              <a:avLst/>
              <a:gdLst/>
              <a:ahLst/>
              <a:cxnLst/>
              <a:rect r="r" b="b" t="t" l="l"/>
              <a:pathLst>
                <a:path h="2436235" w="7362250">
                  <a:moveTo>
                    <a:pt x="0" y="0"/>
                  </a:moveTo>
                  <a:lnTo>
                    <a:pt x="7362250" y="0"/>
                  </a:lnTo>
                  <a:lnTo>
                    <a:pt x="7362250" y="2436235"/>
                  </a:lnTo>
                  <a:lnTo>
                    <a:pt x="0" y="24362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0" y="688126"/>
              <a:ext cx="11786727" cy="993775"/>
            </a:xfrm>
            <a:prstGeom prst="rect">
              <a:avLst/>
            </a:prstGeom>
          </p:spPr>
          <p:txBody>
            <a:bodyPr anchor="t" rtlCol="false" tIns="0" lIns="0" bIns="0" rIns="0">
              <a:spAutoFit/>
            </a:bodyPr>
            <a:lstStyle/>
            <a:p>
              <a:pPr algn="ctr">
                <a:lnSpc>
                  <a:spcPts val="5999"/>
                </a:lnSpc>
              </a:pPr>
              <a:r>
                <a:rPr lang="en-US" sz="4999">
                  <a:solidFill>
                    <a:srgbClr val="304F9B"/>
                  </a:solidFill>
                  <a:latin typeface="Limelight"/>
                </a:rPr>
                <a:t>Implementasi </a:t>
              </a:r>
            </a:p>
          </p:txBody>
        </p:sp>
      </p:grpSp>
      <p:sp>
        <p:nvSpPr>
          <p:cNvPr name="TextBox 9" id="9"/>
          <p:cNvSpPr txBox="true"/>
          <p:nvPr/>
        </p:nvSpPr>
        <p:spPr>
          <a:xfrm rot="0">
            <a:off x="6179845" y="2376847"/>
            <a:ext cx="13640401" cy="721996"/>
          </a:xfrm>
          <a:prstGeom prst="rect">
            <a:avLst/>
          </a:prstGeom>
        </p:spPr>
        <p:txBody>
          <a:bodyPr anchor="t" rtlCol="false" tIns="0" lIns="0" bIns="0" rIns="0">
            <a:spAutoFit/>
          </a:bodyPr>
          <a:lstStyle/>
          <a:p>
            <a:pPr algn="l">
              <a:lnSpc>
                <a:spcPts val="5879"/>
              </a:lnSpc>
            </a:pPr>
            <a:r>
              <a:rPr lang="en-US" sz="4199">
                <a:solidFill>
                  <a:srgbClr val="0E2A47"/>
                </a:solidFill>
                <a:latin typeface="League Spartan"/>
              </a:rPr>
              <a:t>Exploratory Data Analysis</a:t>
            </a:r>
          </a:p>
        </p:txBody>
      </p:sp>
      <p:sp>
        <p:nvSpPr>
          <p:cNvPr name="TextBox 10" id="10"/>
          <p:cNvSpPr txBox="true"/>
          <p:nvPr/>
        </p:nvSpPr>
        <p:spPr>
          <a:xfrm rot="0">
            <a:off x="10577747" y="4048097"/>
            <a:ext cx="6501258" cy="3357245"/>
          </a:xfrm>
          <a:prstGeom prst="rect">
            <a:avLst/>
          </a:prstGeom>
        </p:spPr>
        <p:txBody>
          <a:bodyPr anchor="t" rtlCol="false" tIns="0" lIns="0" bIns="0" rIns="0">
            <a:spAutoFit/>
          </a:bodyPr>
          <a:lstStyle/>
          <a:p>
            <a:pPr algn="l">
              <a:lnSpc>
                <a:spcPts val="4480"/>
              </a:lnSpc>
            </a:pPr>
            <a:r>
              <a:rPr lang="en-US" sz="3200">
                <a:solidFill>
                  <a:srgbClr val="0E2A47"/>
                </a:solidFill>
                <a:latin typeface="Raleway Medium"/>
              </a:rPr>
              <a:t>Fungsi disamping berguna untuk mencari outlier dengan menampilkan boxplot pada setiap fields. Fungsi penampilan boxplot ini berguna untuk melihat persebaran data.</a:t>
            </a:r>
            <a:r>
              <a:rPr lang="en-US" sz="3200">
                <a:solidFill>
                  <a:srgbClr val="0E2A47"/>
                </a:solidFill>
                <a:latin typeface="Raleway Medium"/>
              </a:rPr>
              <a:t> </a:t>
            </a:r>
          </a:p>
        </p:txBody>
      </p:sp>
      <p:grpSp>
        <p:nvGrpSpPr>
          <p:cNvPr name="Group 11" id="11"/>
          <p:cNvGrpSpPr/>
          <p:nvPr/>
        </p:nvGrpSpPr>
        <p:grpSpPr>
          <a:xfrm rot="0">
            <a:off x="-545456" y="406796"/>
            <a:ext cx="8840046" cy="1827176"/>
            <a:chOff x="0" y="0"/>
            <a:chExt cx="11786727" cy="2436235"/>
          </a:xfrm>
        </p:grpSpPr>
        <p:sp>
          <p:nvSpPr>
            <p:cNvPr name="Freeform 12" id="12"/>
            <p:cNvSpPr/>
            <p:nvPr/>
          </p:nvSpPr>
          <p:spPr>
            <a:xfrm flipH="false" flipV="false" rot="0">
              <a:off x="2326671" y="0"/>
              <a:ext cx="7362250" cy="2436235"/>
            </a:xfrm>
            <a:custGeom>
              <a:avLst/>
              <a:gdLst/>
              <a:ahLst/>
              <a:cxnLst/>
              <a:rect r="r" b="b" t="t" l="l"/>
              <a:pathLst>
                <a:path h="2436235" w="7362250">
                  <a:moveTo>
                    <a:pt x="0" y="0"/>
                  </a:moveTo>
                  <a:lnTo>
                    <a:pt x="7362250" y="0"/>
                  </a:lnTo>
                  <a:lnTo>
                    <a:pt x="7362250" y="2436235"/>
                  </a:lnTo>
                  <a:lnTo>
                    <a:pt x="0" y="24362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0" y="688126"/>
              <a:ext cx="11786727" cy="993775"/>
            </a:xfrm>
            <a:prstGeom prst="rect">
              <a:avLst/>
            </a:prstGeom>
          </p:spPr>
          <p:txBody>
            <a:bodyPr anchor="t" rtlCol="false" tIns="0" lIns="0" bIns="0" rIns="0">
              <a:spAutoFit/>
            </a:bodyPr>
            <a:lstStyle/>
            <a:p>
              <a:pPr algn="ctr">
                <a:lnSpc>
                  <a:spcPts val="5999"/>
                </a:lnSpc>
              </a:pPr>
              <a:r>
                <a:rPr lang="en-US" sz="4999">
                  <a:solidFill>
                    <a:srgbClr val="304F9B"/>
                  </a:solidFill>
                  <a:latin typeface="Limelight"/>
                </a:rPr>
                <a:t>Implementasi </a:t>
              </a:r>
            </a:p>
          </p:txBody>
        </p:sp>
      </p:grpSp>
      <p:sp>
        <p:nvSpPr>
          <p:cNvPr name="Freeform 14" id="14"/>
          <p:cNvSpPr/>
          <p:nvPr/>
        </p:nvSpPr>
        <p:spPr>
          <a:xfrm flipH="false" flipV="false" rot="0">
            <a:off x="2038796" y="3327443"/>
            <a:ext cx="6084946" cy="5945950"/>
          </a:xfrm>
          <a:custGeom>
            <a:avLst/>
            <a:gdLst/>
            <a:ahLst/>
            <a:cxnLst/>
            <a:rect r="r" b="b" t="t" l="l"/>
            <a:pathLst>
              <a:path h="5945950" w="6084946">
                <a:moveTo>
                  <a:pt x="0" y="0"/>
                </a:moveTo>
                <a:lnTo>
                  <a:pt x="6084946" y="0"/>
                </a:lnTo>
                <a:lnTo>
                  <a:pt x="6084946" y="5945950"/>
                </a:lnTo>
                <a:lnTo>
                  <a:pt x="0" y="5945950"/>
                </a:lnTo>
                <a:lnTo>
                  <a:pt x="0" y="0"/>
                </a:lnTo>
                <a:close/>
              </a:path>
            </a:pathLst>
          </a:custGeom>
          <a:blipFill>
            <a:blip r:embed="rId10"/>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sp>
        <p:nvSpPr>
          <p:cNvPr name="Freeform 2" id="2"/>
          <p:cNvSpPr/>
          <p:nvPr/>
        </p:nvSpPr>
        <p:spPr>
          <a:xfrm flipH="false" flipV="false" rot="0">
            <a:off x="15565153" y="8942721"/>
            <a:ext cx="3975178" cy="631158"/>
          </a:xfrm>
          <a:custGeom>
            <a:avLst/>
            <a:gdLst/>
            <a:ahLst/>
            <a:cxnLst/>
            <a:rect r="r" b="b" t="t" l="l"/>
            <a:pathLst>
              <a:path h="631158" w="3975178">
                <a:moveTo>
                  <a:pt x="0" y="0"/>
                </a:moveTo>
                <a:lnTo>
                  <a:pt x="3975178" y="0"/>
                </a:lnTo>
                <a:lnTo>
                  <a:pt x="3975178" y="631158"/>
                </a:lnTo>
                <a:lnTo>
                  <a:pt x="0" y="6311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10077" y="3965958"/>
            <a:ext cx="9772724" cy="2869964"/>
          </a:xfrm>
          <a:custGeom>
            <a:avLst/>
            <a:gdLst/>
            <a:ahLst/>
            <a:cxnLst/>
            <a:rect r="r" b="b" t="t" l="l"/>
            <a:pathLst>
              <a:path h="2869964" w="9772724">
                <a:moveTo>
                  <a:pt x="0" y="0"/>
                </a:moveTo>
                <a:lnTo>
                  <a:pt x="9772724" y="0"/>
                </a:lnTo>
                <a:lnTo>
                  <a:pt x="9772724" y="2869964"/>
                </a:lnTo>
                <a:lnTo>
                  <a:pt x="0" y="2869964"/>
                </a:lnTo>
                <a:lnTo>
                  <a:pt x="0" y="0"/>
                </a:lnTo>
                <a:close/>
              </a:path>
            </a:pathLst>
          </a:custGeom>
          <a:blipFill>
            <a:blip r:embed="rId5"/>
            <a:stretch>
              <a:fillRect l="0" t="0" r="0" b="0"/>
            </a:stretch>
          </a:blipFill>
        </p:spPr>
      </p:sp>
      <p:sp>
        <p:nvSpPr>
          <p:cNvPr name="Freeform 4" id="4"/>
          <p:cNvSpPr/>
          <p:nvPr/>
        </p:nvSpPr>
        <p:spPr>
          <a:xfrm flipH="false" flipV="false" rot="0">
            <a:off x="0" y="7217463"/>
            <a:ext cx="7315200" cy="3450515"/>
          </a:xfrm>
          <a:custGeom>
            <a:avLst/>
            <a:gdLst/>
            <a:ahLst/>
            <a:cxnLst/>
            <a:rect r="r" b="b" t="t" l="l"/>
            <a:pathLst>
              <a:path h="3450515" w="7315200">
                <a:moveTo>
                  <a:pt x="0" y="0"/>
                </a:moveTo>
                <a:lnTo>
                  <a:pt x="7315200" y="0"/>
                </a:lnTo>
                <a:lnTo>
                  <a:pt x="7315200" y="3450516"/>
                </a:lnTo>
                <a:lnTo>
                  <a:pt x="0" y="34505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369480" y="3570915"/>
            <a:ext cx="7630544" cy="3724275"/>
          </a:xfrm>
          <a:prstGeom prst="rect">
            <a:avLst/>
          </a:prstGeom>
        </p:spPr>
        <p:txBody>
          <a:bodyPr anchor="t" rtlCol="false" tIns="0" lIns="0" bIns="0" rIns="0">
            <a:spAutoFit/>
          </a:bodyPr>
          <a:lstStyle/>
          <a:p>
            <a:pPr algn="l">
              <a:lnSpc>
                <a:spcPts val="4200"/>
              </a:lnSpc>
            </a:pPr>
            <a:r>
              <a:rPr lang="en-US" sz="3000">
                <a:solidFill>
                  <a:srgbClr val="0E2A47"/>
                </a:solidFill>
                <a:latin typeface="Raleway Medium"/>
              </a:rPr>
              <a:t>Fungsi disamping adalah untuk melihat adanya outlier pada airline, dengan menggunakan rumus IQR, kita hitung batas atas dan batas bawahnya. Setelah perhitungan selesai, jika data pada airline kurang dari batas bawah atau diatas batas atas, maka hitung dia sebagai outliers. </a:t>
            </a:r>
          </a:p>
        </p:txBody>
      </p:sp>
      <p:sp>
        <p:nvSpPr>
          <p:cNvPr name="Freeform 6" id="6"/>
          <p:cNvSpPr/>
          <p:nvPr/>
        </p:nvSpPr>
        <p:spPr>
          <a:xfrm flipH="false" flipV="false" rot="0">
            <a:off x="6869552" y="7389907"/>
            <a:ext cx="7315200" cy="3450515"/>
          </a:xfrm>
          <a:custGeom>
            <a:avLst/>
            <a:gdLst/>
            <a:ahLst/>
            <a:cxnLst/>
            <a:rect r="r" b="b" t="t" l="l"/>
            <a:pathLst>
              <a:path h="3450515" w="7315200">
                <a:moveTo>
                  <a:pt x="0" y="0"/>
                </a:moveTo>
                <a:lnTo>
                  <a:pt x="7315200" y="0"/>
                </a:lnTo>
                <a:lnTo>
                  <a:pt x="7315200" y="3450515"/>
                </a:lnTo>
                <a:lnTo>
                  <a:pt x="0" y="34505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601700" y="7389907"/>
            <a:ext cx="7315200" cy="3450515"/>
          </a:xfrm>
          <a:custGeom>
            <a:avLst/>
            <a:gdLst/>
            <a:ahLst/>
            <a:cxnLst/>
            <a:rect r="r" b="b" t="t" l="l"/>
            <a:pathLst>
              <a:path h="3450515" w="7315200">
                <a:moveTo>
                  <a:pt x="0" y="0"/>
                </a:moveTo>
                <a:lnTo>
                  <a:pt x="7315200" y="0"/>
                </a:lnTo>
                <a:lnTo>
                  <a:pt x="7315200" y="3450515"/>
                </a:lnTo>
                <a:lnTo>
                  <a:pt x="0" y="34505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317732" y="299766"/>
            <a:ext cx="3235009" cy="1690292"/>
          </a:xfrm>
          <a:custGeom>
            <a:avLst/>
            <a:gdLst/>
            <a:ahLst/>
            <a:cxnLst/>
            <a:rect r="r" b="b" t="t" l="l"/>
            <a:pathLst>
              <a:path h="1690292" w="3235009">
                <a:moveTo>
                  <a:pt x="0" y="0"/>
                </a:moveTo>
                <a:lnTo>
                  <a:pt x="3235010" y="0"/>
                </a:lnTo>
                <a:lnTo>
                  <a:pt x="3235010" y="1690292"/>
                </a:lnTo>
                <a:lnTo>
                  <a:pt x="0" y="1690292"/>
                </a:lnTo>
                <a:lnTo>
                  <a:pt x="0" y="0"/>
                </a:lnTo>
                <a:close/>
              </a:path>
            </a:pathLst>
          </a:custGeom>
          <a:blipFill>
            <a:blip r:embed="rId8">
              <a:alphaModFix amt="84000"/>
            </a:blip>
            <a:stretch>
              <a:fillRect l="0" t="0" r="0" b="0"/>
            </a:stretch>
          </a:blipFill>
        </p:spPr>
      </p:sp>
      <p:sp>
        <p:nvSpPr>
          <p:cNvPr name="TextBox 9" id="9"/>
          <p:cNvSpPr txBox="true"/>
          <p:nvPr/>
        </p:nvSpPr>
        <p:spPr>
          <a:xfrm rot="0">
            <a:off x="4647599" y="2339087"/>
            <a:ext cx="13640401" cy="721996"/>
          </a:xfrm>
          <a:prstGeom prst="rect">
            <a:avLst/>
          </a:prstGeom>
        </p:spPr>
        <p:txBody>
          <a:bodyPr anchor="t" rtlCol="false" tIns="0" lIns="0" bIns="0" rIns="0">
            <a:spAutoFit/>
          </a:bodyPr>
          <a:lstStyle/>
          <a:p>
            <a:pPr algn="l">
              <a:lnSpc>
                <a:spcPts val="5879"/>
              </a:lnSpc>
            </a:pPr>
            <a:r>
              <a:rPr lang="en-US" sz="4199">
                <a:solidFill>
                  <a:srgbClr val="0E2A47"/>
                </a:solidFill>
                <a:latin typeface="League Spartan"/>
              </a:rPr>
              <a:t>Exploratory Data Analysis </a:t>
            </a:r>
          </a:p>
        </p:txBody>
      </p:sp>
      <p:sp>
        <p:nvSpPr>
          <p:cNvPr name="Freeform 10" id="10"/>
          <p:cNvSpPr/>
          <p:nvPr/>
        </p:nvSpPr>
        <p:spPr>
          <a:xfrm flipH="false" flipV="false" rot="0">
            <a:off x="12330143" y="899568"/>
            <a:ext cx="3235009" cy="1690292"/>
          </a:xfrm>
          <a:custGeom>
            <a:avLst/>
            <a:gdLst/>
            <a:ahLst/>
            <a:cxnLst/>
            <a:rect r="r" b="b" t="t" l="l"/>
            <a:pathLst>
              <a:path h="1690292" w="3235009">
                <a:moveTo>
                  <a:pt x="0" y="0"/>
                </a:moveTo>
                <a:lnTo>
                  <a:pt x="3235010" y="0"/>
                </a:lnTo>
                <a:lnTo>
                  <a:pt x="3235010" y="1690293"/>
                </a:lnTo>
                <a:lnTo>
                  <a:pt x="0" y="1690293"/>
                </a:lnTo>
                <a:lnTo>
                  <a:pt x="0" y="0"/>
                </a:lnTo>
                <a:close/>
              </a:path>
            </a:pathLst>
          </a:custGeom>
          <a:blipFill>
            <a:blip r:embed="rId8">
              <a:alphaModFix amt="84000"/>
            </a:blip>
            <a:stretch>
              <a:fillRect l="0" t="0" r="0" b="0"/>
            </a:stretch>
          </a:blipFill>
        </p:spPr>
      </p:sp>
      <p:sp>
        <p:nvSpPr>
          <p:cNvPr name="Freeform 11" id="11"/>
          <p:cNvSpPr/>
          <p:nvPr/>
        </p:nvSpPr>
        <p:spPr>
          <a:xfrm flipH="false" flipV="false" rot="0">
            <a:off x="14931317" y="1376505"/>
            <a:ext cx="3235009" cy="1690292"/>
          </a:xfrm>
          <a:custGeom>
            <a:avLst/>
            <a:gdLst/>
            <a:ahLst/>
            <a:cxnLst/>
            <a:rect r="r" b="b" t="t" l="l"/>
            <a:pathLst>
              <a:path h="1690292" w="3235009">
                <a:moveTo>
                  <a:pt x="0" y="0"/>
                </a:moveTo>
                <a:lnTo>
                  <a:pt x="3235010" y="0"/>
                </a:lnTo>
                <a:lnTo>
                  <a:pt x="3235010" y="1690292"/>
                </a:lnTo>
                <a:lnTo>
                  <a:pt x="0" y="1690292"/>
                </a:lnTo>
                <a:lnTo>
                  <a:pt x="0" y="0"/>
                </a:lnTo>
                <a:close/>
              </a:path>
            </a:pathLst>
          </a:custGeom>
          <a:blipFill>
            <a:blip r:embed="rId8">
              <a:alphaModFix amt="84000"/>
            </a:blip>
            <a:stretch>
              <a:fillRect l="0" t="0" r="0" b="0"/>
            </a:stretch>
          </a:blipFill>
        </p:spPr>
      </p:sp>
      <p:sp>
        <p:nvSpPr>
          <p:cNvPr name="Freeform 12" id="12"/>
          <p:cNvSpPr/>
          <p:nvPr/>
        </p:nvSpPr>
        <p:spPr>
          <a:xfrm flipH="false" flipV="false" rot="-493427">
            <a:off x="11298209" y="672048"/>
            <a:ext cx="2838472" cy="1408914"/>
          </a:xfrm>
          <a:custGeom>
            <a:avLst/>
            <a:gdLst/>
            <a:ahLst/>
            <a:cxnLst/>
            <a:rect r="r" b="b" t="t" l="l"/>
            <a:pathLst>
              <a:path h="1408914" w="2838472">
                <a:moveTo>
                  <a:pt x="0" y="0"/>
                </a:moveTo>
                <a:lnTo>
                  <a:pt x="2838472" y="0"/>
                </a:lnTo>
                <a:lnTo>
                  <a:pt x="2838472" y="1408914"/>
                </a:lnTo>
                <a:lnTo>
                  <a:pt x="0" y="14089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210077" y="392910"/>
            <a:ext cx="6373888" cy="1538572"/>
          </a:xfrm>
          <a:custGeom>
            <a:avLst/>
            <a:gdLst/>
            <a:ahLst/>
            <a:cxnLst/>
            <a:rect r="r" b="b" t="t" l="l"/>
            <a:pathLst>
              <a:path h="1538572" w="6373888">
                <a:moveTo>
                  <a:pt x="0" y="0"/>
                </a:moveTo>
                <a:lnTo>
                  <a:pt x="6373889" y="0"/>
                </a:lnTo>
                <a:lnTo>
                  <a:pt x="6373889" y="1538572"/>
                </a:lnTo>
                <a:lnTo>
                  <a:pt x="0" y="15385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1023001" y="778200"/>
            <a:ext cx="8840046" cy="742950"/>
          </a:xfrm>
          <a:prstGeom prst="rect">
            <a:avLst/>
          </a:prstGeom>
        </p:spPr>
        <p:txBody>
          <a:bodyPr anchor="t" rtlCol="false" tIns="0" lIns="0" bIns="0" rIns="0">
            <a:spAutoFit/>
          </a:bodyPr>
          <a:lstStyle/>
          <a:p>
            <a:pPr algn="ctr">
              <a:lnSpc>
                <a:spcPts val="5999"/>
              </a:lnSpc>
            </a:pPr>
            <a:r>
              <a:rPr lang="en-US" sz="4999">
                <a:solidFill>
                  <a:srgbClr val="213363"/>
                </a:solidFill>
                <a:latin typeface="Limelight"/>
              </a:rPr>
              <a:t>Implementasi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sp>
        <p:nvSpPr>
          <p:cNvPr name="Freeform 2" id="2"/>
          <p:cNvSpPr/>
          <p:nvPr/>
        </p:nvSpPr>
        <p:spPr>
          <a:xfrm flipH="false" flipV="false" rot="0">
            <a:off x="13895142" y="2602723"/>
            <a:ext cx="7315200" cy="1635945"/>
          </a:xfrm>
          <a:custGeom>
            <a:avLst/>
            <a:gdLst/>
            <a:ahLst/>
            <a:cxnLst/>
            <a:rect r="r" b="b" t="t" l="l"/>
            <a:pathLst>
              <a:path h="1635945" w="7315200">
                <a:moveTo>
                  <a:pt x="0" y="0"/>
                </a:moveTo>
                <a:lnTo>
                  <a:pt x="7315200" y="0"/>
                </a:lnTo>
                <a:lnTo>
                  <a:pt x="7315200" y="1635945"/>
                </a:lnTo>
                <a:lnTo>
                  <a:pt x="0" y="1635945"/>
                </a:lnTo>
                <a:lnTo>
                  <a:pt x="0" y="0"/>
                </a:lnTo>
                <a:close/>
              </a:path>
            </a:pathLst>
          </a:custGeom>
          <a:blipFill>
            <a:blip r:embed="rId3">
              <a:alphaModFix amt="43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20108" y="3797596"/>
            <a:ext cx="17847783" cy="6106352"/>
          </a:xfrm>
          <a:custGeom>
            <a:avLst/>
            <a:gdLst/>
            <a:ahLst/>
            <a:cxnLst/>
            <a:rect r="r" b="b" t="t" l="l"/>
            <a:pathLst>
              <a:path h="6106352" w="17847783">
                <a:moveTo>
                  <a:pt x="0" y="0"/>
                </a:moveTo>
                <a:lnTo>
                  <a:pt x="17847784" y="0"/>
                </a:lnTo>
                <a:lnTo>
                  <a:pt x="17847784" y="6106352"/>
                </a:lnTo>
                <a:lnTo>
                  <a:pt x="0" y="6106352"/>
                </a:lnTo>
                <a:lnTo>
                  <a:pt x="0" y="0"/>
                </a:lnTo>
                <a:close/>
              </a:path>
            </a:pathLst>
          </a:custGeom>
          <a:blipFill>
            <a:blip r:embed="rId5">
              <a:extLst>
                <a:ext uri="{96DAC541-7B7A-43D3-8B79-37D633B846F1}">
                  <asvg:svgBlip xmlns:asvg="http://schemas.microsoft.com/office/drawing/2016/SVG/main" r:embed="rId6"/>
                </a:ext>
              </a:extLst>
            </a:blip>
            <a:stretch>
              <a:fillRect l="0" t="-55182" r="0" b="0"/>
            </a:stretch>
          </a:blipFill>
        </p:spPr>
      </p:sp>
      <p:sp>
        <p:nvSpPr>
          <p:cNvPr name="Freeform 4" id="4"/>
          <p:cNvSpPr/>
          <p:nvPr/>
        </p:nvSpPr>
        <p:spPr>
          <a:xfrm flipH="false" flipV="false" rot="0">
            <a:off x="-1241280" y="332336"/>
            <a:ext cx="5523872" cy="2089028"/>
          </a:xfrm>
          <a:custGeom>
            <a:avLst/>
            <a:gdLst/>
            <a:ahLst/>
            <a:cxnLst/>
            <a:rect r="r" b="b" t="t" l="l"/>
            <a:pathLst>
              <a:path h="2089028" w="5523872">
                <a:moveTo>
                  <a:pt x="0" y="0"/>
                </a:moveTo>
                <a:lnTo>
                  <a:pt x="5523872" y="0"/>
                </a:lnTo>
                <a:lnTo>
                  <a:pt x="5523872" y="2089028"/>
                </a:lnTo>
                <a:lnTo>
                  <a:pt x="0" y="2089028"/>
                </a:lnTo>
                <a:lnTo>
                  <a:pt x="0" y="0"/>
                </a:lnTo>
                <a:close/>
              </a:path>
            </a:pathLst>
          </a:custGeom>
          <a:blipFill>
            <a:blip r:embed="rId7">
              <a:alphaModFix amt="38000"/>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220108" y="150445"/>
            <a:ext cx="17847783" cy="6106352"/>
          </a:xfrm>
          <a:custGeom>
            <a:avLst/>
            <a:gdLst/>
            <a:ahLst/>
            <a:cxnLst/>
            <a:rect r="r" b="b" t="t" l="l"/>
            <a:pathLst>
              <a:path h="6106352" w="17847783">
                <a:moveTo>
                  <a:pt x="0" y="0"/>
                </a:moveTo>
                <a:lnTo>
                  <a:pt x="17847784" y="0"/>
                </a:lnTo>
                <a:lnTo>
                  <a:pt x="17847784" y="6106353"/>
                </a:lnTo>
                <a:lnTo>
                  <a:pt x="0" y="6106353"/>
                </a:lnTo>
                <a:lnTo>
                  <a:pt x="0" y="0"/>
                </a:lnTo>
                <a:close/>
              </a:path>
            </a:pathLst>
          </a:custGeom>
          <a:blipFill>
            <a:blip r:embed="rId5">
              <a:extLst>
                <a:ext uri="{96DAC541-7B7A-43D3-8B79-37D633B846F1}">
                  <asvg:svgBlip xmlns:asvg="http://schemas.microsoft.com/office/drawing/2016/SVG/main" r:embed="rId6"/>
                </a:ext>
              </a:extLst>
            </a:blip>
            <a:stretch>
              <a:fillRect l="0" t="0" r="0" b="-55182"/>
            </a:stretch>
          </a:blipFill>
        </p:spPr>
      </p:sp>
      <p:grpSp>
        <p:nvGrpSpPr>
          <p:cNvPr name="Group 6" id="6"/>
          <p:cNvGrpSpPr/>
          <p:nvPr/>
        </p:nvGrpSpPr>
        <p:grpSpPr>
          <a:xfrm rot="-10800000">
            <a:off x="15086442" y="-1411158"/>
            <a:ext cx="5597738" cy="4982032"/>
            <a:chOff x="0" y="0"/>
            <a:chExt cx="7463651" cy="6642709"/>
          </a:xfrm>
        </p:grpSpPr>
        <p:sp>
          <p:nvSpPr>
            <p:cNvPr name="Freeform 7" id="7"/>
            <p:cNvSpPr/>
            <p:nvPr/>
          </p:nvSpPr>
          <p:spPr>
            <a:xfrm flipH="false" flipV="false" rot="0">
              <a:off x="254" y="0"/>
              <a:ext cx="7463409" cy="6642354"/>
            </a:xfrm>
            <a:custGeom>
              <a:avLst/>
              <a:gdLst/>
              <a:ahLst/>
              <a:cxnLst/>
              <a:rect r="r" b="b" t="t" l="l"/>
              <a:pathLst>
                <a:path h="6642354" w="7463409">
                  <a:moveTo>
                    <a:pt x="3810" y="331470"/>
                  </a:moveTo>
                  <a:cubicBezTo>
                    <a:pt x="3810" y="331470"/>
                    <a:pt x="2075815" y="0"/>
                    <a:pt x="3378327" y="2826004"/>
                  </a:cubicBezTo>
                  <a:cubicBezTo>
                    <a:pt x="4830826" y="2826004"/>
                    <a:pt x="5628005" y="4029837"/>
                    <a:pt x="5628005" y="5383403"/>
                  </a:cubicBezTo>
                  <a:cubicBezTo>
                    <a:pt x="6902831" y="5383403"/>
                    <a:pt x="7463409" y="6642354"/>
                    <a:pt x="7463409" y="6642354"/>
                  </a:cubicBezTo>
                  <a:lnTo>
                    <a:pt x="0" y="6642354"/>
                  </a:lnTo>
                  <a:lnTo>
                    <a:pt x="0" y="331470"/>
                  </a:lnTo>
                  <a:close/>
                </a:path>
              </a:pathLst>
            </a:custGeom>
            <a:gradFill rotWithShape="true">
              <a:gsLst>
                <a:gs pos="0">
                  <a:srgbClr val="FEFAF9">
                    <a:alpha val="18823"/>
                  </a:srgbClr>
                </a:gs>
                <a:gs pos="100000">
                  <a:srgbClr val="FEFAF9">
                    <a:alpha val="100000"/>
                  </a:srgbClr>
                </a:gs>
              </a:gsLst>
              <a:lin ang="18899331"/>
            </a:gradFill>
          </p:spPr>
        </p:sp>
      </p:grpSp>
      <p:sp>
        <p:nvSpPr>
          <p:cNvPr name="Freeform 8" id="8"/>
          <p:cNvSpPr/>
          <p:nvPr/>
        </p:nvSpPr>
        <p:spPr>
          <a:xfrm flipH="false" flipV="false" rot="0">
            <a:off x="15565153" y="8942721"/>
            <a:ext cx="3975178" cy="631158"/>
          </a:xfrm>
          <a:custGeom>
            <a:avLst/>
            <a:gdLst/>
            <a:ahLst/>
            <a:cxnLst/>
            <a:rect r="r" b="b" t="t" l="l"/>
            <a:pathLst>
              <a:path h="631158" w="3975178">
                <a:moveTo>
                  <a:pt x="0" y="0"/>
                </a:moveTo>
                <a:lnTo>
                  <a:pt x="3975178" y="0"/>
                </a:lnTo>
                <a:lnTo>
                  <a:pt x="3975178" y="631158"/>
                </a:lnTo>
                <a:lnTo>
                  <a:pt x="0" y="6311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9239335" y="4448668"/>
            <a:ext cx="6325818" cy="3616259"/>
          </a:xfrm>
          <a:custGeom>
            <a:avLst/>
            <a:gdLst/>
            <a:ahLst/>
            <a:cxnLst/>
            <a:rect r="r" b="b" t="t" l="l"/>
            <a:pathLst>
              <a:path h="3616259" w="6325818">
                <a:moveTo>
                  <a:pt x="0" y="0"/>
                </a:moveTo>
                <a:lnTo>
                  <a:pt x="6325818" y="0"/>
                </a:lnTo>
                <a:lnTo>
                  <a:pt x="6325818" y="3616259"/>
                </a:lnTo>
                <a:lnTo>
                  <a:pt x="0" y="36162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5181213" y="728267"/>
            <a:ext cx="7315200" cy="1330036"/>
          </a:xfrm>
          <a:custGeom>
            <a:avLst/>
            <a:gdLst/>
            <a:ahLst/>
            <a:cxnLst/>
            <a:rect r="r" b="b" t="t" l="l"/>
            <a:pathLst>
              <a:path h="1330036" w="7315200">
                <a:moveTo>
                  <a:pt x="0" y="0"/>
                </a:moveTo>
                <a:lnTo>
                  <a:pt x="7315200" y="0"/>
                </a:lnTo>
                <a:lnTo>
                  <a:pt x="7315200" y="1330036"/>
                </a:lnTo>
                <a:lnTo>
                  <a:pt x="0" y="133003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821938" y="3420696"/>
            <a:ext cx="6335937" cy="5837604"/>
          </a:xfrm>
          <a:custGeom>
            <a:avLst/>
            <a:gdLst/>
            <a:ahLst/>
            <a:cxnLst/>
            <a:rect r="r" b="b" t="t" l="l"/>
            <a:pathLst>
              <a:path h="5837604" w="6335937">
                <a:moveTo>
                  <a:pt x="0" y="0"/>
                </a:moveTo>
                <a:lnTo>
                  <a:pt x="6335937" y="0"/>
                </a:lnTo>
                <a:lnTo>
                  <a:pt x="6335937" y="5837604"/>
                </a:lnTo>
                <a:lnTo>
                  <a:pt x="0" y="5837604"/>
                </a:lnTo>
                <a:lnTo>
                  <a:pt x="0" y="0"/>
                </a:lnTo>
                <a:close/>
              </a:path>
            </a:pathLst>
          </a:custGeom>
          <a:blipFill>
            <a:blip r:embed="rId15"/>
            <a:stretch>
              <a:fillRect l="0" t="0" r="0" b="0"/>
            </a:stretch>
          </a:blipFill>
        </p:spPr>
      </p:sp>
      <p:sp>
        <p:nvSpPr>
          <p:cNvPr name="TextBox 12" id="12"/>
          <p:cNvSpPr txBox="true"/>
          <p:nvPr/>
        </p:nvSpPr>
        <p:spPr>
          <a:xfrm rot="0">
            <a:off x="4282592" y="1038225"/>
            <a:ext cx="8840046" cy="742950"/>
          </a:xfrm>
          <a:prstGeom prst="rect">
            <a:avLst/>
          </a:prstGeom>
        </p:spPr>
        <p:txBody>
          <a:bodyPr anchor="t" rtlCol="false" tIns="0" lIns="0" bIns="0" rIns="0">
            <a:spAutoFit/>
          </a:bodyPr>
          <a:lstStyle/>
          <a:p>
            <a:pPr algn="ctr">
              <a:lnSpc>
                <a:spcPts val="5999"/>
              </a:lnSpc>
            </a:pPr>
            <a:r>
              <a:rPr lang="en-US" sz="4999">
                <a:solidFill>
                  <a:srgbClr val="304F9B"/>
                </a:solidFill>
                <a:latin typeface="Limelight"/>
              </a:rPr>
              <a:t>Implementasi </a:t>
            </a:r>
          </a:p>
        </p:txBody>
      </p:sp>
      <p:sp>
        <p:nvSpPr>
          <p:cNvPr name="TextBox 13" id="13"/>
          <p:cNvSpPr txBox="true"/>
          <p:nvPr/>
        </p:nvSpPr>
        <p:spPr>
          <a:xfrm rot="0">
            <a:off x="5379122" y="2335639"/>
            <a:ext cx="13640401" cy="721996"/>
          </a:xfrm>
          <a:prstGeom prst="rect">
            <a:avLst/>
          </a:prstGeom>
        </p:spPr>
        <p:txBody>
          <a:bodyPr anchor="t" rtlCol="false" tIns="0" lIns="0" bIns="0" rIns="0">
            <a:spAutoFit/>
          </a:bodyPr>
          <a:lstStyle/>
          <a:p>
            <a:pPr algn="l">
              <a:lnSpc>
                <a:spcPts val="5879"/>
              </a:lnSpc>
            </a:pPr>
            <a:r>
              <a:rPr lang="en-US" sz="4199">
                <a:solidFill>
                  <a:srgbClr val="0E2A47"/>
                </a:solidFill>
                <a:latin typeface="League Spartan"/>
              </a:rPr>
              <a:t>Exploratory Data Analysis</a:t>
            </a:r>
            <a:r>
              <a:rPr lang="en-US" sz="4199">
                <a:solidFill>
                  <a:srgbClr val="0E2A47"/>
                </a:solidFill>
                <a:latin typeface="League Spartan"/>
              </a:rPr>
              <a:t> </a:t>
            </a:r>
          </a:p>
        </p:txBody>
      </p:sp>
      <p:sp>
        <p:nvSpPr>
          <p:cNvPr name="TextBox 14" id="14"/>
          <p:cNvSpPr txBox="true"/>
          <p:nvPr/>
        </p:nvSpPr>
        <p:spPr>
          <a:xfrm rot="0">
            <a:off x="9781850" y="5205531"/>
            <a:ext cx="6078461" cy="1671320"/>
          </a:xfrm>
          <a:prstGeom prst="rect">
            <a:avLst/>
          </a:prstGeom>
        </p:spPr>
        <p:txBody>
          <a:bodyPr anchor="t" rtlCol="false" tIns="0" lIns="0" bIns="0" rIns="0">
            <a:spAutoFit/>
          </a:bodyPr>
          <a:lstStyle/>
          <a:p>
            <a:pPr algn="l">
              <a:lnSpc>
                <a:spcPts val="4480"/>
              </a:lnSpc>
            </a:pPr>
            <a:r>
              <a:rPr lang="en-US" sz="3200">
                <a:solidFill>
                  <a:srgbClr val="0E2A47"/>
                </a:solidFill>
                <a:latin typeface="Raleway Medium"/>
              </a:rPr>
              <a:t>Fungsi disamping untuk melihat nilai statistik dari masing-masing fields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grpSp>
        <p:nvGrpSpPr>
          <p:cNvPr name="Group 2" id="2"/>
          <p:cNvGrpSpPr/>
          <p:nvPr/>
        </p:nvGrpSpPr>
        <p:grpSpPr>
          <a:xfrm rot="-10800000">
            <a:off x="15086442" y="-1411158"/>
            <a:ext cx="5597738" cy="4982032"/>
            <a:chOff x="0" y="0"/>
            <a:chExt cx="7463651" cy="6642709"/>
          </a:xfrm>
        </p:grpSpPr>
        <p:sp>
          <p:nvSpPr>
            <p:cNvPr name="Freeform 3" id="3"/>
            <p:cNvSpPr/>
            <p:nvPr/>
          </p:nvSpPr>
          <p:spPr>
            <a:xfrm flipH="false" flipV="false" rot="0">
              <a:off x="254" y="0"/>
              <a:ext cx="7463409" cy="6642354"/>
            </a:xfrm>
            <a:custGeom>
              <a:avLst/>
              <a:gdLst/>
              <a:ahLst/>
              <a:cxnLst/>
              <a:rect r="r" b="b" t="t" l="l"/>
              <a:pathLst>
                <a:path h="6642354" w="7463409">
                  <a:moveTo>
                    <a:pt x="3810" y="331470"/>
                  </a:moveTo>
                  <a:cubicBezTo>
                    <a:pt x="3810" y="331470"/>
                    <a:pt x="2075815" y="0"/>
                    <a:pt x="3378327" y="2826004"/>
                  </a:cubicBezTo>
                  <a:cubicBezTo>
                    <a:pt x="4830826" y="2826004"/>
                    <a:pt x="5628005" y="4029837"/>
                    <a:pt x="5628005" y="5383403"/>
                  </a:cubicBezTo>
                  <a:cubicBezTo>
                    <a:pt x="6902831" y="5383403"/>
                    <a:pt x="7463409" y="6642354"/>
                    <a:pt x="7463409" y="6642354"/>
                  </a:cubicBezTo>
                  <a:lnTo>
                    <a:pt x="0" y="6642354"/>
                  </a:lnTo>
                  <a:lnTo>
                    <a:pt x="0" y="331470"/>
                  </a:lnTo>
                  <a:close/>
                </a:path>
              </a:pathLst>
            </a:custGeom>
            <a:gradFill rotWithShape="true">
              <a:gsLst>
                <a:gs pos="0">
                  <a:srgbClr val="FEFAF9">
                    <a:alpha val="18823"/>
                  </a:srgbClr>
                </a:gs>
                <a:gs pos="100000">
                  <a:srgbClr val="FEFAF9">
                    <a:alpha val="100000"/>
                  </a:srgbClr>
                </a:gs>
              </a:gsLst>
              <a:lin ang="18899331"/>
            </a:gradFill>
          </p:spPr>
        </p:sp>
      </p:grpSp>
      <p:sp>
        <p:nvSpPr>
          <p:cNvPr name="Freeform 4" id="4"/>
          <p:cNvSpPr/>
          <p:nvPr/>
        </p:nvSpPr>
        <p:spPr>
          <a:xfrm flipH="false" flipV="false" rot="0">
            <a:off x="-4596148" y="-617042"/>
            <a:ext cx="15161400" cy="2607100"/>
          </a:xfrm>
          <a:custGeom>
            <a:avLst/>
            <a:gdLst/>
            <a:ahLst/>
            <a:cxnLst/>
            <a:rect r="r" b="b" t="t" l="l"/>
            <a:pathLst>
              <a:path h="2607100" w="15161400">
                <a:moveTo>
                  <a:pt x="0" y="0"/>
                </a:moveTo>
                <a:lnTo>
                  <a:pt x="15161400" y="0"/>
                </a:lnTo>
                <a:lnTo>
                  <a:pt x="15161400" y="2607100"/>
                </a:lnTo>
                <a:lnTo>
                  <a:pt x="0" y="2607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565153" y="8942721"/>
            <a:ext cx="3975178" cy="631158"/>
          </a:xfrm>
          <a:custGeom>
            <a:avLst/>
            <a:gdLst/>
            <a:ahLst/>
            <a:cxnLst/>
            <a:rect r="r" b="b" t="t" l="l"/>
            <a:pathLst>
              <a:path h="631158" w="3975178">
                <a:moveTo>
                  <a:pt x="0" y="0"/>
                </a:moveTo>
                <a:lnTo>
                  <a:pt x="3975178" y="0"/>
                </a:lnTo>
                <a:lnTo>
                  <a:pt x="3975178" y="631158"/>
                </a:lnTo>
                <a:lnTo>
                  <a:pt x="0" y="631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309051" y="0"/>
            <a:ext cx="4662700" cy="2291200"/>
          </a:xfrm>
          <a:custGeom>
            <a:avLst/>
            <a:gdLst/>
            <a:ahLst/>
            <a:cxnLst/>
            <a:rect r="r" b="b" t="t" l="l"/>
            <a:pathLst>
              <a:path h="2291200" w="4662700">
                <a:moveTo>
                  <a:pt x="0" y="0"/>
                </a:moveTo>
                <a:lnTo>
                  <a:pt x="4662700" y="0"/>
                </a:lnTo>
                <a:lnTo>
                  <a:pt x="4662700" y="2291200"/>
                </a:lnTo>
                <a:lnTo>
                  <a:pt x="0" y="2291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76170" y="3435678"/>
            <a:ext cx="6336124" cy="5302493"/>
          </a:xfrm>
          <a:custGeom>
            <a:avLst/>
            <a:gdLst/>
            <a:ahLst/>
            <a:cxnLst/>
            <a:rect r="r" b="b" t="t" l="l"/>
            <a:pathLst>
              <a:path h="5302493" w="6336124">
                <a:moveTo>
                  <a:pt x="0" y="0"/>
                </a:moveTo>
                <a:lnTo>
                  <a:pt x="6336124" y="0"/>
                </a:lnTo>
                <a:lnTo>
                  <a:pt x="6336124" y="5302493"/>
                </a:lnTo>
                <a:lnTo>
                  <a:pt x="0" y="5302493"/>
                </a:lnTo>
                <a:lnTo>
                  <a:pt x="0" y="0"/>
                </a:lnTo>
                <a:close/>
              </a:path>
            </a:pathLst>
          </a:custGeom>
          <a:blipFill>
            <a:blip r:embed="rId9"/>
            <a:stretch>
              <a:fillRect l="0" t="0" r="0" b="-10601"/>
            </a:stretch>
          </a:blipFill>
        </p:spPr>
      </p:sp>
      <p:sp>
        <p:nvSpPr>
          <p:cNvPr name="TextBox 8" id="8"/>
          <p:cNvSpPr txBox="true"/>
          <p:nvPr/>
        </p:nvSpPr>
        <p:spPr>
          <a:xfrm rot="0">
            <a:off x="761190" y="909093"/>
            <a:ext cx="8840046" cy="742950"/>
          </a:xfrm>
          <a:prstGeom prst="rect">
            <a:avLst/>
          </a:prstGeom>
        </p:spPr>
        <p:txBody>
          <a:bodyPr anchor="t" rtlCol="false" tIns="0" lIns="0" bIns="0" rIns="0">
            <a:spAutoFit/>
          </a:bodyPr>
          <a:lstStyle/>
          <a:p>
            <a:pPr algn="ctr">
              <a:lnSpc>
                <a:spcPts val="5999"/>
              </a:lnSpc>
            </a:pPr>
            <a:r>
              <a:rPr lang="en-US" sz="4999">
                <a:solidFill>
                  <a:srgbClr val="FFFFFF"/>
                </a:solidFill>
                <a:latin typeface="Limelight"/>
              </a:rPr>
              <a:t>Implementasi </a:t>
            </a:r>
          </a:p>
        </p:txBody>
      </p:sp>
      <p:sp>
        <p:nvSpPr>
          <p:cNvPr name="TextBox 9" id="9"/>
          <p:cNvSpPr txBox="true"/>
          <p:nvPr/>
        </p:nvSpPr>
        <p:spPr>
          <a:xfrm rot="0">
            <a:off x="5053442" y="2205475"/>
            <a:ext cx="13640401" cy="721996"/>
          </a:xfrm>
          <a:prstGeom prst="rect">
            <a:avLst/>
          </a:prstGeom>
        </p:spPr>
        <p:txBody>
          <a:bodyPr anchor="t" rtlCol="false" tIns="0" lIns="0" bIns="0" rIns="0">
            <a:spAutoFit/>
          </a:bodyPr>
          <a:lstStyle/>
          <a:p>
            <a:pPr algn="l">
              <a:lnSpc>
                <a:spcPts val="5879"/>
              </a:lnSpc>
            </a:pPr>
            <a:r>
              <a:rPr lang="en-US" sz="4199">
                <a:solidFill>
                  <a:srgbClr val="0E2A47"/>
                </a:solidFill>
                <a:latin typeface="League Spartan"/>
              </a:rPr>
              <a:t>Exploratory Data Analysis </a:t>
            </a:r>
          </a:p>
        </p:txBody>
      </p:sp>
      <p:sp>
        <p:nvSpPr>
          <p:cNvPr name="TextBox 10" id="10"/>
          <p:cNvSpPr txBox="true"/>
          <p:nvPr/>
        </p:nvSpPr>
        <p:spPr>
          <a:xfrm rot="0">
            <a:off x="8711301" y="3091180"/>
            <a:ext cx="8547999" cy="6167120"/>
          </a:xfrm>
          <a:prstGeom prst="rect">
            <a:avLst/>
          </a:prstGeom>
        </p:spPr>
        <p:txBody>
          <a:bodyPr anchor="t" rtlCol="false" tIns="0" lIns="0" bIns="0" rIns="0">
            <a:spAutoFit/>
          </a:bodyPr>
          <a:lstStyle/>
          <a:p>
            <a:pPr algn="l">
              <a:lnSpc>
                <a:spcPts val="4480"/>
              </a:lnSpc>
            </a:pPr>
            <a:r>
              <a:rPr lang="en-US" sz="3200">
                <a:solidFill>
                  <a:srgbClr val="0E2A47"/>
                </a:solidFill>
                <a:latin typeface="Raleway Medium"/>
              </a:rPr>
              <a:t>Fungsi disamping adalah untuk membuat heatmap yang berisi korelasi dari setiap fields. Disini terlihat Berdasarkan hasil matriks korelasi, variabel yang sangat berpengaruh terhadap variabel target (price) untuk prediksi tiket penerbangan adalah variabel class. Nilai korelasi antara variabel class dan price adalah 0.94, yang mendekati nilai 1. Dengan kata lain, semakin tinggi nilai variabel class, semakin tinggi juga harga tiket penerbangan.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grpSp>
        <p:nvGrpSpPr>
          <p:cNvPr name="Group 2" id="2"/>
          <p:cNvGrpSpPr/>
          <p:nvPr/>
        </p:nvGrpSpPr>
        <p:grpSpPr>
          <a:xfrm rot="-10800000">
            <a:off x="15086442" y="-1411158"/>
            <a:ext cx="5597738" cy="4982032"/>
            <a:chOff x="0" y="0"/>
            <a:chExt cx="7463651" cy="6642709"/>
          </a:xfrm>
        </p:grpSpPr>
        <p:sp>
          <p:nvSpPr>
            <p:cNvPr name="Freeform 3" id="3"/>
            <p:cNvSpPr/>
            <p:nvPr/>
          </p:nvSpPr>
          <p:spPr>
            <a:xfrm flipH="false" flipV="false" rot="0">
              <a:off x="254" y="0"/>
              <a:ext cx="7463409" cy="6642354"/>
            </a:xfrm>
            <a:custGeom>
              <a:avLst/>
              <a:gdLst/>
              <a:ahLst/>
              <a:cxnLst/>
              <a:rect r="r" b="b" t="t" l="l"/>
              <a:pathLst>
                <a:path h="6642354" w="7463409">
                  <a:moveTo>
                    <a:pt x="3810" y="331470"/>
                  </a:moveTo>
                  <a:cubicBezTo>
                    <a:pt x="3810" y="331470"/>
                    <a:pt x="2075815" y="0"/>
                    <a:pt x="3378327" y="2826004"/>
                  </a:cubicBezTo>
                  <a:cubicBezTo>
                    <a:pt x="4830826" y="2826004"/>
                    <a:pt x="5628005" y="4029837"/>
                    <a:pt x="5628005" y="5383403"/>
                  </a:cubicBezTo>
                  <a:cubicBezTo>
                    <a:pt x="6902831" y="5383403"/>
                    <a:pt x="7463409" y="6642354"/>
                    <a:pt x="7463409" y="6642354"/>
                  </a:cubicBezTo>
                  <a:lnTo>
                    <a:pt x="0" y="6642354"/>
                  </a:lnTo>
                  <a:lnTo>
                    <a:pt x="0" y="331470"/>
                  </a:lnTo>
                  <a:close/>
                </a:path>
              </a:pathLst>
            </a:custGeom>
            <a:gradFill rotWithShape="true">
              <a:gsLst>
                <a:gs pos="0">
                  <a:srgbClr val="FEFAF9">
                    <a:alpha val="18823"/>
                  </a:srgbClr>
                </a:gs>
                <a:gs pos="100000">
                  <a:srgbClr val="FEFAF9">
                    <a:alpha val="100000"/>
                  </a:srgbClr>
                </a:gs>
              </a:gsLst>
              <a:lin ang="18899331"/>
            </a:gradFill>
          </p:spPr>
        </p:sp>
      </p:grpSp>
      <p:sp>
        <p:nvSpPr>
          <p:cNvPr name="Freeform 4" id="4"/>
          <p:cNvSpPr/>
          <p:nvPr/>
        </p:nvSpPr>
        <p:spPr>
          <a:xfrm flipH="false" flipV="false" rot="0">
            <a:off x="-4596148" y="-617042"/>
            <a:ext cx="15161400" cy="2607100"/>
          </a:xfrm>
          <a:custGeom>
            <a:avLst/>
            <a:gdLst/>
            <a:ahLst/>
            <a:cxnLst/>
            <a:rect r="r" b="b" t="t" l="l"/>
            <a:pathLst>
              <a:path h="2607100" w="15161400">
                <a:moveTo>
                  <a:pt x="0" y="0"/>
                </a:moveTo>
                <a:lnTo>
                  <a:pt x="15161400" y="0"/>
                </a:lnTo>
                <a:lnTo>
                  <a:pt x="15161400" y="2607100"/>
                </a:lnTo>
                <a:lnTo>
                  <a:pt x="0" y="2607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565153" y="8942721"/>
            <a:ext cx="3975178" cy="631158"/>
          </a:xfrm>
          <a:custGeom>
            <a:avLst/>
            <a:gdLst/>
            <a:ahLst/>
            <a:cxnLst/>
            <a:rect r="r" b="b" t="t" l="l"/>
            <a:pathLst>
              <a:path h="631158" w="3975178">
                <a:moveTo>
                  <a:pt x="0" y="0"/>
                </a:moveTo>
                <a:lnTo>
                  <a:pt x="3975178" y="0"/>
                </a:lnTo>
                <a:lnTo>
                  <a:pt x="3975178" y="631158"/>
                </a:lnTo>
                <a:lnTo>
                  <a:pt x="0" y="631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309051" y="0"/>
            <a:ext cx="4662700" cy="2291200"/>
          </a:xfrm>
          <a:custGeom>
            <a:avLst/>
            <a:gdLst/>
            <a:ahLst/>
            <a:cxnLst/>
            <a:rect r="r" b="b" t="t" l="l"/>
            <a:pathLst>
              <a:path h="2291200" w="4662700">
                <a:moveTo>
                  <a:pt x="0" y="0"/>
                </a:moveTo>
                <a:lnTo>
                  <a:pt x="4662700" y="0"/>
                </a:lnTo>
                <a:lnTo>
                  <a:pt x="4662700" y="2291200"/>
                </a:lnTo>
                <a:lnTo>
                  <a:pt x="0" y="2291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3729162" y="5477745"/>
            <a:ext cx="10829676" cy="887409"/>
          </a:xfrm>
          <a:custGeom>
            <a:avLst/>
            <a:gdLst/>
            <a:ahLst/>
            <a:cxnLst/>
            <a:rect r="r" b="b" t="t" l="l"/>
            <a:pathLst>
              <a:path h="887409" w="10829676">
                <a:moveTo>
                  <a:pt x="0" y="0"/>
                </a:moveTo>
                <a:lnTo>
                  <a:pt x="10829676" y="0"/>
                </a:lnTo>
                <a:lnTo>
                  <a:pt x="10829676" y="887409"/>
                </a:lnTo>
                <a:lnTo>
                  <a:pt x="0" y="887409"/>
                </a:lnTo>
                <a:lnTo>
                  <a:pt x="0" y="0"/>
                </a:lnTo>
                <a:close/>
              </a:path>
            </a:pathLst>
          </a:custGeom>
          <a:blipFill>
            <a:blip r:embed="rId9"/>
            <a:stretch>
              <a:fillRect l="0" t="0" r="0" b="0"/>
            </a:stretch>
          </a:blipFill>
        </p:spPr>
      </p:sp>
      <p:sp>
        <p:nvSpPr>
          <p:cNvPr name="Freeform 8" id="8"/>
          <p:cNvSpPr/>
          <p:nvPr/>
        </p:nvSpPr>
        <p:spPr>
          <a:xfrm flipH="false" flipV="false" rot="0">
            <a:off x="5382838" y="3771742"/>
            <a:ext cx="7522323" cy="1417669"/>
          </a:xfrm>
          <a:custGeom>
            <a:avLst/>
            <a:gdLst/>
            <a:ahLst/>
            <a:cxnLst/>
            <a:rect r="r" b="b" t="t" l="l"/>
            <a:pathLst>
              <a:path h="1417669" w="7522323">
                <a:moveTo>
                  <a:pt x="0" y="0"/>
                </a:moveTo>
                <a:lnTo>
                  <a:pt x="7522324" y="0"/>
                </a:lnTo>
                <a:lnTo>
                  <a:pt x="7522324" y="1417669"/>
                </a:lnTo>
                <a:lnTo>
                  <a:pt x="0" y="1417669"/>
                </a:lnTo>
                <a:lnTo>
                  <a:pt x="0" y="0"/>
                </a:lnTo>
                <a:close/>
              </a:path>
            </a:pathLst>
          </a:custGeom>
          <a:blipFill>
            <a:blip r:embed="rId10"/>
            <a:stretch>
              <a:fillRect l="0" t="0" r="0" b="0"/>
            </a:stretch>
          </a:blipFill>
        </p:spPr>
      </p:sp>
      <p:sp>
        <p:nvSpPr>
          <p:cNvPr name="TextBox 9" id="9"/>
          <p:cNvSpPr txBox="true"/>
          <p:nvPr/>
        </p:nvSpPr>
        <p:spPr>
          <a:xfrm rot="0">
            <a:off x="761190" y="909093"/>
            <a:ext cx="8840046" cy="742950"/>
          </a:xfrm>
          <a:prstGeom prst="rect">
            <a:avLst/>
          </a:prstGeom>
        </p:spPr>
        <p:txBody>
          <a:bodyPr anchor="t" rtlCol="false" tIns="0" lIns="0" bIns="0" rIns="0">
            <a:spAutoFit/>
          </a:bodyPr>
          <a:lstStyle/>
          <a:p>
            <a:pPr algn="ctr">
              <a:lnSpc>
                <a:spcPts val="5999"/>
              </a:lnSpc>
            </a:pPr>
            <a:r>
              <a:rPr lang="en-US" sz="4999">
                <a:solidFill>
                  <a:srgbClr val="FFFFFF"/>
                </a:solidFill>
                <a:latin typeface="Limelight"/>
              </a:rPr>
              <a:t>Implementasi </a:t>
            </a:r>
          </a:p>
        </p:txBody>
      </p:sp>
      <p:sp>
        <p:nvSpPr>
          <p:cNvPr name="TextBox 10" id="10"/>
          <p:cNvSpPr txBox="true"/>
          <p:nvPr/>
        </p:nvSpPr>
        <p:spPr>
          <a:xfrm rot="0">
            <a:off x="7484307" y="2627611"/>
            <a:ext cx="13640401" cy="721996"/>
          </a:xfrm>
          <a:prstGeom prst="rect">
            <a:avLst/>
          </a:prstGeom>
        </p:spPr>
        <p:txBody>
          <a:bodyPr anchor="t" rtlCol="false" tIns="0" lIns="0" bIns="0" rIns="0">
            <a:spAutoFit/>
          </a:bodyPr>
          <a:lstStyle/>
          <a:p>
            <a:pPr algn="l">
              <a:lnSpc>
                <a:spcPts val="5879"/>
              </a:lnSpc>
            </a:pPr>
            <a:r>
              <a:rPr lang="en-US" sz="4199">
                <a:solidFill>
                  <a:srgbClr val="0E2A47"/>
                </a:solidFill>
                <a:latin typeface="League Spartan"/>
              </a:rPr>
              <a:t>Modeling</a:t>
            </a:r>
          </a:p>
        </p:txBody>
      </p:sp>
      <p:sp>
        <p:nvSpPr>
          <p:cNvPr name="TextBox 11" id="11"/>
          <p:cNvSpPr txBox="true"/>
          <p:nvPr/>
        </p:nvSpPr>
        <p:spPr>
          <a:xfrm rot="0">
            <a:off x="1733943" y="6603279"/>
            <a:ext cx="14820114" cy="1671320"/>
          </a:xfrm>
          <a:prstGeom prst="rect">
            <a:avLst/>
          </a:prstGeom>
        </p:spPr>
        <p:txBody>
          <a:bodyPr anchor="t" rtlCol="false" tIns="0" lIns="0" bIns="0" rIns="0">
            <a:spAutoFit/>
          </a:bodyPr>
          <a:lstStyle/>
          <a:p>
            <a:pPr algn="l">
              <a:lnSpc>
                <a:spcPts val="4480"/>
              </a:lnSpc>
            </a:pPr>
            <a:r>
              <a:rPr lang="en-US" sz="3200">
                <a:solidFill>
                  <a:srgbClr val="0E2A47"/>
                </a:solidFill>
                <a:latin typeface="Raleway Medium"/>
              </a:rPr>
              <a:t>Fungsi diatas adalah untuk membuat variabel X dan variabel Y. Setelah itu data yang sudah ada di variabel X dan variabel Y akan di split menjadi data training dengan data test. Disini rasionya 80:20.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grpSp>
        <p:nvGrpSpPr>
          <p:cNvPr name="Group 2" id="2"/>
          <p:cNvGrpSpPr/>
          <p:nvPr/>
        </p:nvGrpSpPr>
        <p:grpSpPr>
          <a:xfrm rot="0">
            <a:off x="-2222390" y="-52990"/>
            <a:ext cx="4956932" cy="1736668"/>
            <a:chOff x="0" y="0"/>
            <a:chExt cx="6609243" cy="2315557"/>
          </a:xfrm>
        </p:grpSpPr>
        <p:sp>
          <p:nvSpPr>
            <p:cNvPr name="Freeform 3" id="3"/>
            <p:cNvSpPr/>
            <p:nvPr/>
          </p:nvSpPr>
          <p:spPr>
            <a:xfrm flipH="false" flipV="false" rot="0">
              <a:off x="254" y="254"/>
              <a:ext cx="6609080" cy="2315337"/>
            </a:xfrm>
            <a:custGeom>
              <a:avLst/>
              <a:gdLst/>
              <a:ahLst/>
              <a:cxnLst/>
              <a:rect r="r" b="b" t="t" l="l"/>
              <a:pathLst>
                <a:path h="2315337" w="6609080">
                  <a:moveTo>
                    <a:pt x="0" y="340360"/>
                  </a:moveTo>
                  <a:cubicBezTo>
                    <a:pt x="0" y="340360"/>
                    <a:pt x="1227836" y="0"/>
                    <a:pt x="2683510" y="1455674"/>
                  </a:cubicBezTo>
                  <a:cubicBezTo>
                    <a:pt x="3788410" y="613791"/>
                    <a:pt x="4472686" y="1175131"/>
                    <a:pt x="5079492" y="1778508"/>
                  </a:cubicBezTo>
                  <a:cubicBezTo>
                    <a:pt x="6254623" y="1403223"/>
                    <a:pt x="6609080" y="2315337"/>
                    <a:pt x="6609080" y="2315337"/>
                  </a:cubicBezTo>
                  <a:lnTo>
                    <a:pt x="0" y="2315337"/>
                  </a:lnTo>
                  <a:close/>
                </a:path>
              </a:pathLst>
            </a:custGeom>
            <a:gradFill rotWithShape="true">
              <a:gsLst>
                <a:gs pos="0">
                  <a:srgbClr val="FEFAF9">
                    <a:alpha val="18823"/>
                  </a:srgbClr>
                </a:gs>
                <a:gs pos="100000">
                  <a:srgbClr val="FEFAF9">
                    <a:alpha val="100000"/>
                  </a:srgbClr>
                </a:gs>
              </a:gsLst>
              <a:lin ang="8665460"/>
            </a:gradFill>
          </p:spPr>
        </p:sp>
      </p:grpSp>
      <p:grpSp>
        <p:nvGrpSpPr>
          <p:cNvPr name="Group 4" id="4"/>
          <p:cNvGrpSpPr/>
          <p:nvPr/>
        </p:nvGrpSpPr>
        <p:grpSpPr>
          <a:xfrm rot="0">
            <a:off x="-2854152" y="5869202"/>
            <a:ext cx="4961224" cy="4417788"/>
            <a:chOff x="0" y="0"/>
            <a:chExt cx="6614965" cy="5890384"/>
          </a:xfrm>
        </p:grpSpPr>
        <p:sp>
          <p:nvSpPr>
            <p:cNvPr name="Freeform 5" id="5"/>
            <p:cNvSpPr/>
            <p:nvPr/>
          </p:nvSpPr>
          <p:spPr>
            <a:xfrm flipH="false" flipV="false" rot="0">
              <a:off x="254" y="0"/>
              <a:ext cx="6614795" cy="5890133"/>
            </a:xfrm>
            <a:custGeom>
              <a:avLst/>
              <a:gdLst/>
              <a:ahLst/>
              <a:cxnLst/>
              <a:rect r="r" b="b" t="t" l="l"/>
              <a:pathLst>
                <a:path h="5890133" w="6614795">
                  <a:moveTo>
                    <a:pt x="0" y="294005"/>
                  </a:moveTo>
                  <a:cubicBezTo>
                    <a:pt x="0" y="294005"/>
                    <a:pt x="1837309" y="0"/>
                    <a:pt x="2992374" y="2505964"/>
                  </a:cubicBezTo>
                  <a:cubicBezTo>
                    <a:pt x="4280408" y="2505964"/>
                    <a:pt x="4987290" y="3573399"/>
                    <a:pt x="4987290" y="4773676"/>
                  </a:cubicBezTo>
                  <a:cubicBezTo>
                    <a:pt x="6117717" y="4773676"/>
                    <a:pt x="6614795" y="5890133"/>
                    <a:pt x="6614795" y="5890133"/>
                  </a:cubicBezTo>
                  <a:lnTo>
                    <a:pt x="0" y="5890133"/>
                  </a:lnTo>
                  <a:close/>
                </a:path>
              </a:pathLst>
            </a:custGeom>
            <a:gradFill rotWithShape="true">
              <a:gsLst>
                <a:gs pos="0">
                  <a:srgbClr val="FEFAF9">
                    <a:alpha val="18823"/>
                  </a:srgbClr>
                </a:gs>
                <a:gs pos="100000">
                  <a:srgbClr val="FEFAF9">
                    <a:alpha val="100000"/>
                  </a:srgbClr>
                </a:gs>
              </a:gsLst>
              <a:lin ang="8099331"/>
            </a:gradFill>
          </p:spPr>
        </p:sp>
      </p:grpSp>
      <p:grpSp>
        <p:nvGrpSpPr>
          <p:cNvPr name="Group 6" id="6"/>
          <p:cNvGrpSpPr/>
          <p:nvPr/>
        </p:nvGrpSpPr>
        <p:grpSpPr>
          <a:xfrm rot="0">
            <a:off x="15877146" y="6963400"/>
            <a:ext cx="4180320" cy="3720516"/>
            <a:chOff x="0" y="0"/>
            <a:chExt cx="5573760" cy="4960688"/>
          </a:xfrm>
        </p:grpSpPr>
        <p:sp>
          <p:nvSpPr>
            <p:cNvPr name="Freeform 7" id="7"/>
            <p:cNvSpPr/>
            <p:nvPr/>
          </p:nvSpPr>
          <p:spPr>
            <a:xfrm flipH="false" flipV="false" rot="0">
              <a:off x="0" y="0"/>
              <a:ext cx="5573522" cy="4960493"/>
            </a:xfrm>
            <a:custGeom>
              <a:avLst/>
              <a:gdLst/>
              <a:ahLst/>
              <a:cxnLst/>
              <a:rect r="r" b="b" t="t" l="l"/>
              <a:pathLst>
                <a:path h="4960493" w="5573522">
                  <a:moveTo>
                    <a:pt x="5570728" y="247523"/>
                  </a:moveTo>
                  <a:cubicBezTo>
                    <a:pt x="5570728" y="247523"/>
                    <a:pt x="4023360" y="0"/>
                    <a:pt x="3050667" y="2110359"/>
                  </a:cubicBezTo>
                  <a:cubicBezTo>
                    <a:pt x="1965960" y="2110359"/>
                    <a:pt x="1370584" y="3009392"/>
                    <a:pt x="1370584" y="4020185"/>
                  </a:cubicBezTo>
                  <a:cubicBezTo>
                    <a:pt x="418592" y="4020312"/>
                    <a:pt x="0" y="4960493"/>
                    <a:pt x="0" y="4960493"/>
                  </a:cubicBezTo>
                  <a:lnTo>
                    <a:pt x="5573522" y="4960493"/>
                  </a:lnTo>
                  <a:lnTo>
                    <a:pt x="5573522" y="247523"/>
                  </a:lnTo>
                  <a:close/>
                </a:path>
              </a:pathLst>
            </a:custGeom>
            <a:gradFill rotWithShape="true">
              <a:gsLst>
                <a:gs pos="0">
                  <a:srgbClr val="FEFAF9">
                    <a:alpha val="18823"/>
                  </a:srgbClr>
                </a:gs>
                <a:gs pos="100000">
                  <a:srgbClr val="FEFAF9">
                    <a:alpha val="100000"/>
                  </a:srgbClr>
                </a:gs>
              </a:gsLst>
              <a:lin ang="8099331"/>
            </a:gradFill>
          </p:spPr>
        </p:sp>
      </p:grpSp>
      <p:grpSp>
        <p:nvGrpSpPr>
          <p:cNvPr name="Group 8" id="8"/>
          <p:cNvGrpSpPr/>
          <p:nvPr/>
        </p:nvGrpSpPr>
        <p:grpSpPr>
          <a:xfrm rot="0">
            <a:off x="14004560" y="-369714"/>
            <a:ext cx="5240710" cy="1833006"/>
            <a:chOff x="0" y="0"/>
            <a:chExt cx="6987613" cy="2444008"/>
          </a:xfrm>
        </p:grpSpPr>
        <p:sp>
          <p:nvSpPr>
            <p:cNvPr name="Freeform 9" id="9"/>
            <p:cNvSpPr/>
            <p:nvPr/>
          </p:nvSpPr>
          <p:spPr>
            <a:xfrm flipH="false" flipV="false" rot="0">
              <a:off x="0" y="0"/>
              <a:ext cx="6987667" cy="2443988"/>
            </a:xfrm>
            <a:custGeom>
              <a:avLst/>
              <a:gdLst/>
              <a:ahLst/>
              <a:cxnLst/>
              <a:rect r="r" b="b" t="t" l="l"/>
              <a:pathLst>
                <a:path h="2443988" w="6987667">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true">
              <a:gsLst>
                <a:gs pos="0">
                  <a:srgbClr val="FEFAF9">
                    <a:alpha val="18823"/>
                  </a:srgbClr>
                </a:gs>
                <a:gs pos="100000">
                  <a:srgbClr val="FEFAF9">
                    <a:alpha val="100000"/>
                  </a:srgbClr>
                </a:gs>
              </a:gsLst>
              <a:lin ang="8576905"/>
            </a:gradFill>
          </p:spPr>
        </p:sp>
      </p:grpSp>
      <p:sp>
        <p:nvSpPr>
          <p:cNvPr name="Freeform 10" id="10"/>
          <p:cNvSpPr/>
          <p:nvPr/>
        </p:nvSpPr>
        <p:spPr>
          <a:xfrm flipH="false" flipV="false" rot="0">
            <a:off x="1563300" y="-488200"/>
            <a:ext cx="15161400" cy="2607100"/>
          </a:xfrm>
          <a:custGeom>
            <a:avLst/>
            <a:gdLst/>
            <a:ahLst/>
            <a:cxnLst/>
            <a:rect r="r" b="b" t="t" l="l"/>
            <a:pathLst>
              <a:path h="2607100" w="15161400">
                <a:moveTo>
                  <a:pt x="0" y="0"/>
                </a:moveTo>
                <a:lnTo>
                  <a:pt x="15161400" y="0"/>
                </a:lnTo>
                <a:lnTo>
                  <a:pt x="15161400" y="2607100"/>
                </a:lnTo>
                <a:lnTo>
                  <a:pt x="0" y="2607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526651" y="972702"/>
            <a:ext cx="15234750" cy="923871"/>
          </a:xfrm>
          <a:prstGeom prst="rect">
            <a:avLst/>
          </a:prstGeom>
        </p:spPr>
        <p:txBody>
          <a:bodyPr anchor="t" rtlCol="false" tIns="0" lIns="0" bIns="0" rIns="0">
            <a:spAutoFit/>
          </a:bodyPr>
          <a:lstStyle/>
          <a:p>
            <a:pPr algn="ctr">
              <a:lnSpc>
                <a:spcPts val="7200"/>
              </a:lnSpc>
            </a:pPr>
            <a:r>
              <a:rPr lang="en-US" sz="6000">
                <a:solidFill>
                  <a:srgbClr val="FFFFFF"/>
                </a:solidFill>
                <a:latin typeface="Limelight"/>
              </a:rPr>
              <a:t>Hasil Model</a:t>
            </a:r>
          </a:p>
        </p:txBody>
      </p:sp>
      <p:sp>
        <p:nvSpPr>
          <p:cNvPr name="TextBox 12" id="12"/>
          <p:cNvSpPr txBox="true"/>
          <p:nvPr/>
        </p:nvSpPr>
        <p:spPr>
          <a:xfrm rot="0">
            <a:off x="1519938" y="6237696"/>
            <a:ext cx="3472350" cy="485721"/>
          </a:xfrm>
          <a:prstGeom prst="rect">
            <a:avLst/>
          </a:prstGeom>
        </p:spPr>
        <p:txBody>
          <a:bodyPr anchor="t" rtlCol="false" tIns="0" lIns="0" bIns="0" rIns="0">
            <a:spAutoFit/>
          </a:bodyPr>
          <a:lstStyle/>
          <a:p>
            <a:pPr algn="ctr">
              <a:lnSpc>
                <a:spcPts val="3840"/>
              </a:lnSpc>
            </a:pPr>
            <a:r>
              <a:rPr lang="en-US" sz="3200">
                <a:solidFill>
                  <a:srgbClr val="304F9B"/>
                </a:solidFill>
                <a:latin typeface="Limelight"/>
              </a:rPr>
              <a:t>Regresi Linear</a:t>
            </a:r>
          </a:p>
        </p:txBody>
      </p:sp>
      <p:grpSp>
        <p:nvGrpSpPr>
          <p:cNvPr name="Group 13" id="13"/>
          <p:cNvGrpSpPr/>
          <p:nvPr/>
        </p:nvGrpSpPr>
        <p:grpSpPr>
          <a:xfrm rot="-5400000">
            <a:off x="9080265" y="-2285594"/>
            <a:ext cx="106200" cy="15406800"/>
            <a:chOff x="0" y="0"/>
            <a:chExt cx="141600" cy="20542400"/>
          </a:xfrm>
        </p:grpSpPr>
        <p:sp>
          <p:nvSpPr>
            <p:cNvPr name="Freeform 14" id="14"/>
            <p:cNvSpPr/>
            <p:nvPr/>
          </p:nvSpPr>
          <p:spPr>
            <a:xfrm flipH="false" flipV="false" rot="0">
              <a:off x="0" y="0"/>
              <a:ext cx="141605" cy="20542504"/>
            </a:xfrm>
            <a:custGeom>
              <a:avLst/>
              <a:gdLst/>
              <a:ahLst/>
              <a:cxnLst/>
              <a:rect r="r" b="b" t="t" l="l"/>
              <a:pathLst>
                <a:path h="20542504" w="141605">
                  <a:moveTo>
                    <a:pt x="0" y="23622"/>
                  </a:moveTo>
                  <a:cubicBezTo>
                    <a:pt x="0" y="10541"/>
                    <a:pt x="10541" y="0"/>
                    <a:pt x="23622" y="0"/>
                  </a:cubicBezTo>
                  <a:lnTo>
                    <a:pt x="117983" y="0"/>
                  </a:lnTo>
                  <a:cubicBezTo>
                    <a:pt x="131064" y="0"/>
                    <a:pt x="141605" y="10541"/>
                    <a:pt x="141605" y="23622"/>
                  </a:cubicBezTo>
                  <a:lnTo>
                    <a:pt x="141605" y="20518882"/>
                  </a:lnTo>
                  <a:cubicBezTo>
                    <a:pt x="141605" y="20531964"/>
                    <a:pt x="131064" y="20542504"/>
                    <a:pt x="117983" y="20542504"/>
                  </a:cubicBezTo>
                  <a:lnTo>
                    <a:pt x="23622" y="20542504"/>
                  </a:lnTo>
                  <a:cubicBezTo>
                    <a:pt x="10541" y="20542504"/>
                    <a:pt x="0" y="20531964"/>
                    <a:pt x="0" y="20518882"/>
                  </a:cubicBezTo>
                  <a:close/>
                </a:path>
              </a:pathLst>
            </a:custGeom>
            <a:solidFill>
              <a:srgbClr val="11224E"/>
            </a:solidFill>
          </p:spPr>
        </p:sp>
      </p:grpSp>
      <p:grpSp>
        <p:nvGrpSpPr>
          <p:cNvPr name="Group 15" id="15"/>
          <p:cNvGrpSpPr/>
          <p:nvPr/>
        </p:nvGrpSpPr>
        <p:grpSpPr>
          <a:xfrm rot="-5400000">
            <a:off x="9080265" y="-338824"/>
            <a:ext cx="106200" cy="15406800"/>
            <a:chOff x="0" y="0"/>
            <a:chExt cx="141600" cy="20542400"/>
          </a:xfrm>
        </p:grpSpPr>
        <p:sp>
          <p:nvSpPr>
            <p:cNvPr name="Freeform 16" id="16"/>
            <p:cNvSpPr/>
            <p:nvPr/>
          </p:nvSpPr>
          <p:spPr>
            <a:xfrm flipH="false" flipV="false" rot="0">
              <a:off x="0" y="0"/>
              <a:ext cx="141605" cy="20542504"/>
            </a:xfrm>
            <a:custGeom>
              <a:avLst/>
              <a:gdLst/>
              <a:ahLst/>
              <a:cxnLst/>
              <a:rect r="r" b="b" t="t" l="l"/>
              <a:pathLst>
                <a:path h="20542504" w="141605">
                  <a:moveTo>
                    <a:pt x="0" y="23622"/>
                  </a:moveTo>
                  <a:cubicBezTo>
                    <a:pt x="0" y="10541"/>
                    <a:pt x="10541" y="0"/>
                    <a:pt x="23622" y="0"/>
                  </a:cubicBezTo>
                  <a:lnTo>
                    <a:pt x="117983" y="0"/>
                  </a:lnTo>
                  <a:cubicBezTo>
                    <a:pt x="131064" y="0"/>
                    <a:pt x="141605" y="10541"/>
                    <a:pt x="141605" y="23622"/>
                  </a:cubicBezTo>
                  <a:lnTo>
                    <a:pt x="141605" y="20518882"/>
                  </a:lnTo>
                  <a:cubicBezTo>
                    <a:pt x="141605" y="20531964"/>
                    <a:pt x="131064" y="20542504"/>
                    <a:pt x="117983" y="20542504"/>
                  </a:cubicBezTo>
                  <a:lnTo>
                    <a:pt x="23622" y="20542504"/>
                  </a:lnTo>
                  <a:cubicBezTo>
                    <a:pt x="10541" y="20542504"/>
                    <a:pt x="0" y="20531964"/>
                    <a:pt x="0" y="20518882"/>
                  </a:cubicBezTo>
                  <a:close/>
                </a:path>
              </a:pathLst>
            </a:custGeom>
            <a:solidFill>
              <a:srgbClr val="11224E"/>
            </a:solidFill>
          </p:spPr>
        </p:sp>
      </p:grpSp>
      <p:sp>
        <p:nvSpPr>
          <p:cNvPr name="Freeform 17" id="17"/>
          <p:cNvSpPr/>
          <p:nvPr/>
        </p:nvSpPr>
        <p:spPr>
          <a:xfrm flipH="false" flipV="false" rot="0">
            <a:off x="10180536" y="8962802"/>
            <a:ext cx="3014236" cy="1677666"/>
          </a:xfrm>
          <a:custGeom>
            <a:avLst/>
            <a:gdLst/>
            <a:ahLst/>
            <a:cxnLst/>
            <a:rect r="r" b="b" t="t" l="l"/>
            <a:pathLst>
              <a:path h="1677666" w="3014236">
                <a:moveTo>
                  <a:pt x="0" y="0"/>
                </a:moveTo>
                <a:lnTo>
                  <a:pt x="3014236" y="0"/>
                </a:lnTo>
                <a:lnTo>
                  <a:pt x="3014236" y="1677666"/>
                </a:lnTo>
                <a:lnTo>
                  <a:pt x="0" y="16776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2866187" y="4320728"/>
            <a:ext cx="743628" cy="677380"/>
          </a:xfrm>
          <a:custGeom>
            <a:avLst/>
            <a:gdLst/>
            <a:ahLst/>
            <a:cxnLst/>
            <a:rect r="r" b="b" t="t" l="l"/>
            <a:pathLst>
              <a:path h="677380" w="743628">
                <a:moveTo>
                  <a:pt x="0" y="0"/>
                </a:moveTo>
                <a:lnTo>
                  <a:pt x="743628" y="0"/>
                </a:lnTo>
                <a:lnTo>
                  <a:pt x="743628" y="677380"/>
                </a:lnTo>
                <a:lnTo>
                  <a:pt x="0" y="6773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5176279" y="5994835"/>
            <a:ext cx="3997484" cy="971442"/>
          </a:xfrm>
          <a:prstGeom prst="rect">
            <a:avLst/>
          </a:prstGeom>
        </p:spPr>
        <p:txBody>
          <a:bodyPr anchor="t" rtlCol="false" tIns="0" lIns="0" bIns="0" rIns="0">
            <a:spAutoFit/>
          </a:bodyPr>
          <a:lstStyle/>
          <a:p>
            <a:pPr algn="ctr">
              <a:lnSpc>
                <a:spcPts val="3840"/>
              </a:lnSpc>
            </a:pPr>
            <a:r>
              <a:rPr lang="en-US" sz="3200">
                <a:solidFill>
                  <a:srgbClr val="304F9B"/>
                </a:solidFill>
                <a:latin typeface="Limelight"/>
              </a:rPr>
              <a:t>Decision Tree Regressor</a:t>
            </a:r>
          </a:p>
        </p:txBody>
      </p:sp>
      <p:sp>
        <p:nvSpPr>
          <p:cNvPr name="TextBox 20" id="20"/>
          <p:cNvSpPr txBox="true"/>
          <p:nvPr/>
        </p:nvSpPr>
        <p:spPr>
          <a:xfrm rot="0">
            <a:off x="9095187" y="5994835"/>
            <a:ext cx="3997484" cy="971442"/>
          </a:xfrm>
          <a:prstGeom prst="rect">
            <a:avLst/>
          </a:prstGeom>
        </p:spPr>
        <p:txBody>
          <a:bodyPr anchor="t" rtlCol="false" tIns="0" lIns="0" bIns="0" rIns="0">
            <a:spAutoFit/>
          </a:bodyPr>
          <a:lstStyle/>
          <a:p>
            <a:pPr algn="ctr">
              <a:lnSpc>
                <a:spcPts val="3840"/>
              </a:lnSpc>
            </a:pPr>
            <a:r>
              <a:rPr lang="en-US" sz="3200">
                <a:solidFill>
                  <a:srgbClr val="304F9B"/>
                </a:solidFill>
                <a:latin typeface="Limelight"/>
              </a:rPr>
              <a:t>Random Forest Regressor</a:t>
            </a:r>
          </a:p>
        </p:txBody>
      </p:sp>
      <p:sp>
        <p:nvSpPr>
          <p:cNvPr name="TextBox 21" id="21"/>
          <p:cNvSpPr txBox="true"/>
          <p:nvPr/>
        </p:nvSpPr>
        <p:spPr>
          <a:xfrm rot="0">
            <a:off x="13014095" y="5994835"/>
            <a:ext cx="3997484" cy="971442"/>
          </a:xfrm>
          <a:prstGeom prst="rect">
            <a:avLst/>
          </a:prstGeom>
        </p:spPr>
        <p:txBody>
          <a:bodyPr anchor="t" rtlCol="false" tIns="0" lIns="0" bIns="0" rIns="0">
            <a:spAutoFit/>
          </a:bodyPr>
          <a:lstStyle/>
          <a:p>
            <a:pPr algn="ctr">
              <a:lnSpc>
                <a:spcPts val="3840"/>
              </a:lnSpc>
            </a:pPr>
            <a:r>
              <a:rPr lang="en-US" sz="3200">
                <a:solidFill>
                  <a:srgbClr val="304F9B"/>
                </a:solidFill>
                <a:latin typeface="Limelight"/>
              </a:rPr>
              <a:t>Artificial Neural Network (ANN)</a:t>
            </a:r>
          </a:p>
        </p:txBody>
      </p:sp>
      <p:sp>
        <p:nvSpPr>
          <p:cNvPr name="Freeform 22" id="22"/>
          <p:cNvSpPr/>
          <p:nvPr/>
        </p:nvSpPr>
        <p:spPr>
          <a:xfrm flipH="false" flipV="false" rot="0">
            <a:off x="6794151" y="4344426"/>
            <a:ext cx="743628" cy="677380"/>
          </a:xfrm>
          <a:custGeom>
            <a:avLst/>
            <a:gdLst/>
            <a:ahLst/>
            <a:cxnLst/>
            <a:rect r="r" b="b" t="t" l="l"/>
            <a:pathLst>
              <a:path h="677380" w="743628">
                <a:moveTo>
                  <a:pt x="0" y="0"/>
                </a:moveTo>
                <a:lnTo>
                  <a:pt x="743628" y="0"/>
                </a:lnTo>
                <a:lnTo>
                  <a:pt x="743628" y="677380"/>
                </a:lnTo>
                <a:lnTo>
                  <a:pt x="0" y="6773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10722115" y="4320728"/>
            <a:ext cx="743628" cy="677380"/>
          </a:xfrm>
          <a:custGeom>
            <a:avLst/>
            <a:gdLst/>
            <a:ahLst/>
            <a:cxnLst/>
            <a:rect r="r" b="b" t="t" l="l"/>
            <a:pathLst>
              <a:path h="677380" w="743628">
                <a:moveTo>
                  <a:pt x="0" y="0"/>
                </a:moveTo>
                <a:lnTo>
                  <a:pt x="743628" y="0"/>
                </a:lnTo>
                <a:lnTo>
                  <a:pt x="743628" y="677380"/>
                </a:lnTo>
                <a:lnTo>
                  <a:pt x="0" y="6773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14647093" y="4346296"/>
            <a:ext cx="741758" cy="675510"/>
          </a:xfrm>
          <a:custGeom>
            <a:avLst/>
            <a:gdLst/>
            <a:ahLst/>
            <a:cxnLst/>
            <a:rect r="r" b="b" t="t" l="l"/>
            <a:pathLst>
              <a:path h="675510" w="741758">
                <a:moveTo>
                  <a:pt x="0" y="0"/>
                </a:moveTo>
                <a:lnTo>
                  <a:pt x="741758" y="0"/>
                </a:lnTo>
                <a:lnTo>
                  <a:pt x="741758" y="675510"/>
                </a:lnTo>
                <a:lnTo>
                  <a:pt x="0" y="6755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sp>
        <p:nvSpPr>
          <p:cNvPr name="Freeform 2" id="2"/>
          <p:cNvSpPr/>
          <p:nvPr/>
        </p:nvSpPr>
        <p:spPr>
          <a:xfrm flipH="false" flipV="false" rot="0">
            <a:off x="7656400" y="9849476"/>
            <a:ext cx="3975178" cy="631158"/>
          </a:xfrm>
          <a:custGeom>
            <a:avLst/>
            <a:gdLst/>
            <a:ahLst/>
            <a:cxnLst/>
            <a:rect r="r" b="b" t="t" l="l"/>
            <a:pathLst>
              <a:path h="631158" w="3975178">
                <a:moveTo>
                  <a:pt x="0" y="0"/>
                </a:moveTo>
                <a:lnTo>
                  <a:pt x="3975178" y="0"/>
                </a:lnTo>
                <a:lnTo>
                  <a:pt x="3975178" y="631158"/>
                </a:lnTo>
                <a:lnTo>
                  <a:pt x="0" y="6311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8100" y="7552226"/>
            <a:ext cx="3520012" cy="3134442"/>
            <a:chOff x="0" y="0"/>
            <a:chExt cx="4693349" cy="4179256"/>
          </a:xfrm>
        </p:grpSpPr>
        <p:sp>
          <p:nvSpPr>
            <p:cNvPr name="Freeform 4" id="4"/>
            <p:cNvSpPr/>
            <p:nvPr/>
          </p:nvSpPr>
          <p:spPr>
            <a:xfrm flipH="false" flipV="false" rot="0">
              <a:off x="127" y="0"/>
              <a:ext cx="4693158" cy="4179062"/>
            </a:xfrm>
            <a:custGeom>
              <a:avLst/>
              <a:gdLst/>
              <a:ahLst/>
              <a:cxnLst/>
              <a:rect r="r" b="b" t="t" l="l"/>
              <a:pathLst>
                <a:path h="4179062" w="4693158">
                  <a:moveTo>
                    <a:pt x="0" y="208534"/>
                  </a:moveTo>
                  <a:cubicBezTo>
                    <a:pt x="0" y="208534"/>
                    <a:pt x="1303655" y="0"/>
                    <a:pt x="2123059" y="1778000"/>
                  </a:cubicBezTo>
                  <a:cubicBezTo>
                    <a:pt x="3036951" y="1778000"/>
                    <a:pt x="3538474" y="2535428"/>
                    <a:pt x="3538474" y="3386963"/>
                  </a:cubicBezTo>
                  <a:cubicBezTo>
                    <a:pt x="4340606" y="3386963"/>
                    <a:pt x="4693158" y="4179062"/>
                    <a:pt x="4693158" y="4179062"/>
                  </a:cubicBezTo>
                  <a:lnTo>
                    <a:pt x="0" y="4179062"/>
                  </a:lnTo>
                  <a:close/>
                </a:path>
              </a:pathLst>
            </a:custGeom>
            <a:gradFill rotWithShape="true">
              <a:gsLst>
                <a:gs pos="0">
                  <a:srgbClr val="FEFAF9">
                    <a:alpha val="18823"/>
                  </a:srgbClr>
                </a:gs>
                <a:gs pos="100000">
                  <a:srgbClr val="FEFAF9">
                    <a:alpha val="100000"/>
                  </a:srgbClr>
                </a:gs>
              </a:gsLst>
              <a:lin ang="8099331"/>
            </a:gradFill>
          </p:spPr>
        </p:sp>
      </p:grpSp>
      <p:grpSp>
        <p:nvGrpSpPr>
          <p:cNvPr name="Group 5" id="5"/>
          <p:cNvGrpSpPr/>
          <p:nvPr/>
        </p:nvGrpSpPr>
        <p:grpSpPr>
          <a:xfrm rot="0">
            <a:off x="15403700" y="7812900"/>
            <a:ext cx="2898516" cy="2579702"/>
            <a:chOff x="0" y="0"/>
            <a:chExt cx="3864688" cy="3439603"/>
          </a:xfrm>
        </p:grpSpPr>
        <p:sp>
          <p:nvSpPr>
            <p:cNvPr name="Freeform 6" id="6"/>
            <p:cNvSpPr/>
            <p:nvPr/>
          </p:nvSpPr>
          <p:spPr>
            <a:xfrm flipH="false" flipV="false" rot="0">
              <a:off x="0" y="0"/>
              <a:ext cx="3864483" cy="3439414"/>
            </a:xfrm>
            <a:custGeom>
              <a:avLst/>
              <a:gdLst/>
              <a:ahLst/>
              <a:cxnLst/>
              <a:rect r="r" b="b" t="t" l="l"/>
              <a:pathLst>
                <a:path h="3439414" w="3864483">
                  <a:moveTo>
                    <a:pt x="3862578" y="171704"/>
                  </a:moveTo>
                  <a:cubicBezTo>
                    <a:pt x="3862578" y="171704"/>
                    <a:pt x="2789682" y="0"/>
                    <a:pt x="2115312" y="1463421"/>
                  </a:cubicBezTo>
                  <a:cubicBezTo>
                    <a:pt x="1363218" y="1463421"/>
                    <a:pt x="950468" y="2086737"/>
                    <a:pt x="950468" y="2787650"/>
                  </a:cubicBezTo>
                  <a:cubicBezTo>
                    <a:pt x="290195" y="2787523"/>
                    <a:pt x="0" y="3439414"/>
                    <a:pt x="0" y="3439414"/>
                  </a:cubicBezTo>
                  <a:lnTo>
                    <a:pt x="3864483" y="3439414"/>
                  </a:lnTo>
                  <a:lnTo>
                    <a:pt x="3864483" y="171704"/>
                  </a:lnTo>
                  <a:close/>
                </a:path>
              </a:pathLst>
            </a:custGeom>
            <a:gradFill rotWithShape="true">
              <a:gsLst>
                <a:gs pos="0">
                  <a:srgbClr val="FEFAF9">
                    <a:alpha val="18823"/>
                  </a:srgbClr>
                </a:gs>
                <a:gs pos="100000">
                  <a:srgbClr val="FEFAF9">
                    <a:alpha val="100000"/>
                  </a:srgbClr>
                </a:gs>
              </a:gsLst>
              <a:lin ang="8099331"/>
            </a:gradFill>
          </p:spPr>
        </p:sp>
      </p:grpSp>
      <p:grpSp>
        <p:nvGrpSpPr>
          <p:cNvPr name="Group 7" id="7"/>
          <p:cNvGrpSpPr/>
          <p:nvPr/>
        </p:nvGrpSpPr>
        <p:grpSpPr>
          <a:xfrm rot="0">
            <a:off x="15123760" y="387844"/>
            <a:ext cx="5240710" cy="1833006"/>
            <a:chOff x="0" y="0"/>
            <a:chExt cx="6987613" cy="2444008"/>
          </a:xfrm>
        </p:grpSpPr>
        <p:sp>
          <p:nvSpPr>
            <p:cNvPr name="Freeform 8" id="8"/>
            <p:cNvSpPr/>
            <p:nvPr/>
          </p:nvSpPr>
          <p:spPr>
            <a:xfrm flipH="false" flipV="false" rot="0">
              <a:off x="0" y="0"/>
              <a:ext cx="6987667" cy="2443988"/>
            </a:xfrm>
            <a:custGeom>
              <a:avLst/>
              <a:gdLst/>
              <a:ahLst/>
              <a:cxnLst/>
              <a:rect r="r" b="b" t="t" l="l"/>
              <a:pathLst>
                <a:path h="2443988" w="6987667">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true">
              <a:gsLst>
                <a:gs pos="0">
                  <a:srgbClr val="FEFAF9">
                    <a:alpha val="18823"/>
                  </a:srgbClr>
                </a:gs>
                <a:gs pos="100000">
                  <a:srgbClr val="FEFAF9">
                    <a:alpha val="100000"/>
                  </a:srgbClr>
                </a:gs>
              </a:gsLst>
              <a:lin ang="8576905"/>
            </a:gradFill>
          </p:spPr>
        </p:sp>
      </p:grpSp>
      <p:grpSp>
        <p:nvGrpSpPr>
          <p:cNvPr name="Group 9" id="9"/>
          <p:cNvGrpSpPr/>
          <p:nvPr/>
        </p:nvGrpSpPr>
        <p:grpSpPr>
          <a:xfrm rot="0">
            <a:off x="-280924" y="674406"/>
            <a:ext cx="2898560" cy="1015514"/>
            <a:chOff x="0" y="0"/>
            <a:chExt cx="3864747" cy="1354019"/>
          </a:xfrm>
        </p:grpSpPr>
        <p:sp>
          <p:nvSpPr>
            <p:cNvPr name="Freeform 10" id="10"/>
            <p:cNvSpPr/>
            <p:nvPr/>
          </p:nvSpPr>
          <p:spPr>
            <a:xfrm flipH="false" flipV="false" rot="0">
              <a:off x="127" y="127"/>
              <a:ext cx="3864610" cy="1353947"/>
            </a:xfrm>
            <a:custGeom>
              <a:avLst/>
              <a:gdLst/>
              <a:ahLst/>
              <a:cxnLst/>
              <a:rect r="r" b="b" t="t" l="l"/>
              <a:pathLst>
                <a:path h="1353947" w="3864610">
                  <a:moveTo>
                    <a:pt x="0" y="199009"/>
                  </a:moveTo>
                  <a:cubicBezTo>
                    <a:pt x="0" y="199009"/>
                    <a:pt x="717931" y="0"/>
                    <a:pt x="1569212" y="851281"/>
                  </a:cubicBezTo>
                  <a:cubicBezTo>
                    <a:pt x="2215261" y="359029"/>
                    <a:pt x="2615438" y="687197"/>
                    <a:pt x="2970276" y="1040003"/>
                  </a:cubicBezTo>
                  <a:cubicBezTo>
                    <a:pt x="3657473" y="820547"/>
                    <a:pt x="3864610" y="1353947"/>
                    <a:pt x="3864610" y="1353947"/>
                  </a:cubicBezTo>
                  <a:lnTo>
                    <a:pt x="0" y="1353947"/>
                  </a:lnTo>
                  <a:close/>
                </a:path>
              </a:pathLst>
            </a:custGeom>
            <a:gradFill rotWithShape="true">
              <a:gsLst>
                <a:gs pos="0">
                  <a:srgbClr val="FEFAF9">
                    <a:alpha val="18823"/>
                  </a:srgbClr>
                </a:gs>
                <a:gs pos="100000">
                  <a:srgbClr val="FEFAF9">
                    <a:alpha val="100000"/>
                  </a:srgbClr>
                </a:gs>
              </a:gsLst>
              <a:lin ang="9438134"/>
            </a:gradFill>
          </p:spPr>
        </p:sp>
      </p:grpSp>
      <p:sp>
        <p:nvSpPr>
          <p:cNvPr name="Freeform 11" id="11"/>
          <p:cNvSpPr/>
          <p:nvPr/>
        </p:nvSpPr>
        <p:spPr>
          <a:xfrm flipH="false" flipV="false" rot="0">
            <a:off x="7110750" y="-80950"/>
            <a:ext cx="3351984" cy="468786"/>
          </a:xfrm>
          <a:custGeom>
            <a:avLst/>
            <a:gdLst/>
            <a:ahLst/>
            <a:cxnLst/>
            <a:rect r="r" b="b" t="t" l="l"/>
            <a:pathLst>
              <a:path h="468786" w="3351984">
                <a:moveTo>
                  <a:pt x="0" y="0"/>
                </a:moveTo>
                <a:lnTo>
                  <a:pt x="3351984" y="0"/>
                </a:lnTo>
                <a:lnTo>
                  <a:pt x="3351984" y="468786"/>
                </a:lnTo>
                <a:lnTo>
                  <a:pt x="0" y="468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563300" y="-488200"/>
            <a:ext cx="15161400" cy="2607100"/>
          </a:xfrm>
          <a:custGeom>
            <a:avLst/>
            <a:gdLst/>
            <a:ahLst/>
            <a:cxnLst/>
            <a:rect r="r" b="b" t="t" l="l"/>
            <a:pathLst>
              <a:path h="2607100" w="15161400">
                <a:moveTo>
                  <a:pt x="0" y="0"/>
                </a:moveTo>
                <a:lnTo>
                  <a:pt x="15161400" y="0"/>
                </a:lnTo>
                <a:lnTo>
                  <a:pt x="15161400" y="2607100"/>
                </a:lnTo>
                <a:lnTo>
                  <a:pt x="0" y="26071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4358137" y="2926144"/>
            <a:ext cx="676100" cy="890000"/>
          </a:xfrm>
          <a:custGeom>
            <a:avLst/>
            <a:gdLst/>
            <a:ahLst/>
            <a:cxnLst/>
            <a:rect r="r" b="b" t="t" l="l"/>
            <a:pathLst>
              <a:path h="890000" w="676100">
                <a:moveTo>
                  <a:pt x="0" y="0"/>
                </a:moveTo>
                <a:lnTo>
                  <a:pt x="676100" y="0"/>
                </a:lnTo>
                <a:lnTo>
                  <a:pt x="676100" y="890000"/>
                </a:lnTo>
                <a:lnTo>
                  <a:pt x="0" y="8900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4358137" y="4588834"/>
            <a:ext cx="676100" cy="890000"/>
          </a:xfrm>
          <a:custGeom>
            <a:avLst/>
            <a:gdLst/>
            <a:ahLst/>
            <a:cxnLst/>
            <a:rect r="r" b="b" t="t" l="l"/>
            <a:pathLst>
              <a:path h="890000" w="676100">
                <a:moveTo>
                  <a:pt x="0" y="0"/>
                </a:moveTo>
                <a:lnTo>
                  <a:pt x="676100" y="0"/>
                </a:lnTo>
                <a:lnTo>
                  <a:pt x="676100" y="890000"/>
                </a:lnTo>
                <a:lnTo>
                  <a:pt x="0" y="8900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4358137" y="6208079"/>
            <a:ext cx="676100" cy="890000"/>
          </a:xfrm>
          <a:custGeom>
            <a:avLst/>
            <a:gdLst/>
            <a:ahLst/>
            <a:cxnLst/>
            <a:rect r="r" b="b" t="t" l="l"/>
            <a:pathLst>
              <a:path h="890000" w="676100">
                <a:moveTo>
                  <a:pt x="0" y="0"/>
                </a:moveTo>
                <a:lnTo>
                  <a:pt x="676100" y="0"/>
                </a:lnTo>
                <a:lnTo>
                  <a:pt x="676100" y="890000"/>
                </a:lnTo>
                <a:lnTo>
                  <a:pt x="0" y="8900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4358137" y="8052944"/>
            <a:ext cx="676100" cy="890000"/>
          </a:xfrm>
          <a:custGeom>
            <a:avLst/>
            <a:gdLst/>
            <a:ahLst/>
            <a:cxnLst/>
            <a:rect r="r" b="b" t="t" l="l"/>
            <a:pathLst>
              <a:path h="890000" w="676100">
                <a:moveTo>
                  <a:pt x="0" y="0"/>
                </a:moveTo>
                <a:lnTo>
                  <a:pt x="676100" y="0"/>
                </a:lnTo>
                <a:lnTo>
                  <a:pt x="676100" y="890000"/>
                </a:lnTo>
                <a:lnTo>
                  <a:pt x="0" y="8900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6206565">
            <a:off x="11662898" y="7045351"/>
            <a:ext cx="3218773" cy="4114800"/>
          </a:xfrm>
          <a:custGeom>
            <a:avLst/>
            <a:gdLst/>
            <a:ahLst/>
            <a:cxnLst/>
            <a:rect r="r" b="b" t="t" l="l"/>
            <a:pathLst>
              <a:path h="4114800" w="3218773">
                <a:moveTo>
                  <a:pt x="0" y="0"/>
                </a:moveTo>
                <a:lnTo>
                  <a:pt x="3218773" y="0"/>
                </a:lnTo>
                <a:lnTo>
                  <a:pt x="3218773"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8" id="18"/>
          <p:cNvGrpSpPr/>
          <p:nvPr/>
        </p:nvGrpSpPr>
        <p:grpSpPr>
          <a:xfrm rot="0">
            <a:off x="4074684" y="7876441"/>
            <a:ext cx="1243006" cy="124300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0" t="-5887" r="0" b="-5887"/>
              </a:stretch>
            </a:blipFill>
          </p:spPr>
        </p:sp>
      </p:grpSp>
      <p:sp>
        <p:nvSpPr>
          <p:cNvPr name="TextBox 20" id="20"/>
          <p:cNvSpPr txBox="true"/>
          <p:nvPr/>
        </p:nvSpPr>
        <p:spPr>
          <a:xfrm rot="0">
            <a:off x="4358137" y="2968314"/>
            <a:ext cx="8188523" cy="896620"/>
          </a:xfrm>
          <a:prstGeom prst="rect">
            <a:avLst/>
          </a:prstGeom>
        </p:spPr>
        <p:txBody>
          <a:bodyPr anchor="t" rtlCol="false" tIns="0" lIns="0" bIns="0" rIns="0">
            <a:spAutoFit/>
          </a:bodyPr>
          <a:lstStyle/>
          <a:p>
            <a:pPr algn="ctr">
              <a:lnSpc>
                <a:spcPts val="7279"/>
              </a:lnSpc>
            </a:pPr>
            <a:r>
              <a:rPr lang="en-US" sz="5199">
                <a:solidFill>
                  <a:srgbClr val="213363"/>
                </a:solidFill>
                <a:latin typeface="Raleway Bold"/>
              </a:rPr>
              <a:t>Marshanda Gavrilla</a:t>
            </a:r>
          </a:p>
        </p:txBody>
      </p:sp>
      <p:sp>
        <p:nvSpPr>
          <p:cNvPr name="TextBox 21" id="21"/>
          <p:cNvSpPr txBox="true"/>
          <p:nvPr/>
        </p:nvSpPr>
        <p:spPr>
          <a:xfrm rot="0">
            <a:off x="5083761" y="6201459"/>
            <a:ext cx="8188523" cy="896620"/>
          </a:xfrm>
          <a:prstGeom prst="rect">
            <a:avLst/>
          </a:prstGeom>
        </p:spPr>
        <p:txBody>
          <a:bodyPr anchor="t" rtlCol="false" tIns="0" lIns="0" bIns="0" rIns="0">
            <a:spAutoFit/>
          </a:bodyPr>
          <a:lstStyle/>
          <a:p>
            <a:pPr algn="ctr">
              <a:lnSpc>
                <a:spcPts val="7279"/>
              </a:lnSpc>
            </a:pPr>
            <a:r>
              <a:rPr lang="en-US" sz="5199">
                <a:solidFill>
                  <a:srgbClr val="213363"/>
                </a:solidFill>
                <a:latin typeface="Raleway Bold"/>
              </a:rPr>
              <a:t>Ridha Talasya Widyanti</a:t>
            </a:r>
          </a:p>
        </p:txBody>
      </p:sp>
      <p:grpSp>
        <p:nvGrpSpPr>
          <p:cNvPr name="Group 22" id="22"/>
          <p:cNvGrpSpPr/>
          <p:nvPr/>
        </p:nvGrpSpPr>
        <p:grpSpPr>
          <a:xfrm rot="0">
            <a:off x="4074684" y="2749641"/>
            <a:ext cx="1243006" cy="124300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0" t="-16747" r="0" b="-16747"/>
              </a:stretch>
            </a:blipFill>
          </p:spPr>
        </p:sp>
      </p:grpSp>
      <p:grpSp>
        <p:nvGrpSpPr>
          <p:cNvPr name="Group 24" id="24"/>
          <p:cNvGrpSpPr/>
          <p:nvPr/>
        </p:nvGrpSpPr>
        <p:grpSpPr>
          <a:xfrm rot="0">
            <a:off x="4074684" y="6107484"/>
            <a:ext cx="1243006" cy="124300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l="0" t="-64156" r="0" b="-13227"/>
              </a:stretch>
            </a:blipFill>
          </p:spPr>
        </p:sp>
      </p:grpSp>
      <p:sp>
        <p:nvSpPr>
          <p:cNvPr name="TextBox 26" id="26"/>
          <p:cNvSpPr txBox="true"/>
          <p:nvPr/>
        </p:nvSpPr>
        <p:spPr>
          <a:xfrm rot="0">
            <a:off x="4158241" y="4560259"/>
            <a:ext cx="8188523" cy="896620"/>
          </a:xfrm>
          <a:prstGeom prst="rect">
            <a:avLst/>
          </a:prstGeom>
        </p:spPr>
        <p:txBody>
          <a:bodyPr anchor="t" rtlCol="false" tIns="0" lIns="0" bIns="0" rIns="0">
            <a:spAutoFit/>
          </a:bodyPr>
          <a:lstStyle/>
          <a:p>
            <a:pPr algn="ctr">
              <a:lnSpc>
                <a:spcPts val="7279"/>
              </a:lnSpc>
            </a:pPr>
            <a:r>
              <a:rPr lang="en-US" sz="5199">
                <a:solidFill>
                  <a:srgbClr val="213363"/>
                </a:solidFill>
                <a:latin typeface="Raleway Bold"/>
              </a:rPr>
              <a:t>Maulana Khisyam</a:t>
            </a:r>
          </a:p>
        </p:txBody>
      </p:sp>
      <p:grpSp>
        <p:nvGrpSpPr>
          <p:cNvPr name="Group 27" id="27"/>
          <p:cNvGrpSpPr/>
          <p:nvPr/>
        </p:nvGrpSpPr>
        <p:grpSpPr>
          <a:xfrm rot="0">
            <a:off x="4068744" y="4412331"/>
            <a:ext cx="1243006" cy="124300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5"/>
              <a:stretch>
                <a:fillRect l="0" t="-42759" r="-10268" b="-4593"/>
              </a:stretch>
            </a:blipFill>
          </p:spPr>
        </p:sp>
      </p:grpSp>
      <p:sp>
        <p:nvSpPr>
          <p:cNvPr name="Freeform 29" id="29"/>
          <p:cNvSpPr/>
          <p:nvPr/>
        </p:nvSpPr>
        <p:spPr>
          <a:xfrm flipH="false" flipV="false" rot="0">
            <a:off x="4117606" y="6144466"/>
            <a:ext cx="1169042" cy="1169042"/>
          </a:xfrm>
          <a:custGeom>
            <a:avLst/>
            <a:gdLst/>
            <a:ahLst/>
            <a:cxnLst/>
            <a:rect r="r" b="b" t="t" l="l"/>
            <a:pathLst>
              <a:path h="1169042" w="1169042">
                <a:moveTo>
                  <a:pt x="0" y="0"/>
                </a:moveTo>
                <a:lnTo>
                  <a:pt x="1169042" y="0"/>
                </a:lnTo>
                <a:lnTo>
                  <a:pt x="1169042" y="1169042"/>
                </a:lnTo>
                <a:lnTo>
                  <a:pt x="0" y="1169042"/>
                </a:lnTo>
                <a:lnTo>
                  <a:pt x="0" y="0"/>
                </a:lnTo>
                <a:close/>
              </a:path>
            </a:pathLst>
          </a:custGeom>
          <a:blipFill>
            <a:blip r:embed="rId16">
              <a:alphaModFix amt="82000"/>
              <a:extLst>
                <a:ext uri="{96DAC541-7B7A-43D3-8B79-37D633B846F1}">
                  <asvg:svgBlip xmlns:asvg="http://schemas.microsoft.com/office/drawing/2016/SVG/main" r:embed="rId17"/>
                </a:ext>
              </a:extLst>
            </a:blip>
            <a:stretch>
              <a:fillRect l="0" t="0" r="0" b="0"/>
            </a:stretch>
          </a:blipFill>
        </p:spPr>
      </p:sp>
      <p:sp>
        <p:nvSpPr>
          <p:cNvPr name="TextBox 30" id="30"/>
          <p:cNvSpPr txBox="true"/>
          <p:nvPr/>
        </p:nvSpPr>
        <p:spPr>
          <a:xfrm rot="0">
            <a:off x="4515834" y="7948169"/>
            <a:ext cx="7473337" cy="896512"/>
          </a:xfrm>
          <a:prstGeom prst="rect">
            <a:avLst/>
          </a:prstGeom>
        </p:spPr>
        <p:txBody>
          <a:bodyPr anchor="t" rtlCol="false" tIns="0" lIns="0" bIns="0" rIns="0">
            <a:spAutoFit/>
          </a:bodyPr>
          <a:lstStyle/>
          <a:p>
            <a:pPr algn="ctr">
              <a:lnSpc>
                <a:spcPts val="7279"/>
              </a:lnSpc>
            </a:pPr>
            <a:r>
              <a:rPr lang="en-US" sz="5199">
                <a:solidFill>
                  <a:srgbClr val="213363"/>
                </a:solidFill>
                <a:latin typeface="Raleway Bold"/>
              </a:rPr>
              <a:t>Rifat Muhammad</a:t>
            </a:r>
          </a:p>
        </p:txBody>
      </p:sp>
      <p:sp>
        <p:nvSpPr>
          <p:cNvPr name="Freeform 31" id="31"/>
          <p:cNvSpPr/>
          <p:nvPr/>
        </p:nvSpPr>
        <p:spPr>
          <a:xfrm flipH="false" flipV="false" rot="0">
            <a:off x="4105726" y="7913423"/>
            <a:ext cx="1169042" cy="1169042"/>
          </a:xfrm>
          <a:custGeom>
            <a:avLst/>
            <a:gdLst/>
            <a:ahLst/>
            <a:cxnLst/>
            <a:rect r="r" b="b" t="t" l="l"/>
            <a:pathLst>
              <a:path h="1169042" w="1169042">
                <a:moveTo>
                  <a:pt x="0" y="0"/>
                </a:moveTo>
                <a:lnTo>
                  <a:pt x="1169041" y="0"/>
                </a:lnTo>
                <a:lnTo>
                  <a:pt x="1169041" y="1169042"/>
                </a:lnTo>
                <a:lnTo>
                  <a:pt x="0" y="1169042"/>
                </a:lnTo>
                <a:lnTo>
                  <a:pt x="0" y="0"/>
                </a:lnTo>
                <a:close/>
              </a:path>
            </a:pathLst>
          </a:custGeom>
          <a:blipFill>
            <a:blip r:embed="rId16">
              <a:alphaModFix amt="82000"/>
              <a:extLst>
                <a:ext uri="{96DAC541-7B7A-43D3-8B79-37D633B846F1}">
                  <asvg:svgBlip xmlns:asvg="http://schemas.microsoft.com/office/drawing/2016/SVG/main" r:embed="rId17"/>
                </a:ext>
              </a:extLst>
            </a:blip>
            <a:stretch>
              <a:fillRect l="0" t="0" r="0" b="0"/>
            </a:stretch>
          </a:blipFill>
        </p:spPr>
      </p:sp>
      <p:sp>
        <p:nvSpPr>
          <p:cNvPr name="Freeform 32" id="32"/>
          <p:cNvSpPr/>
          <p:nvPr/>
        </p:nvSpPr>
        <p:spPr>
          <a:xfrm flipH="false" flipV="false" rot="0">
            <a:off x="4105726" y="4449313"/>
            <a:ext cx="1169042" cy="1169042"/>
          </a:xfrm>
          <a:custGeom>
            <a:avLst/>
            <a:gdLst/>
            <a:ahLst/>
            <a:cxnLst/>
            <a:rect r="r" b="b" t="t" l="l"/>
            <a:pathLst>
              <a:path h="1169042" w="1169042">
                <a:moveTo>
                  <a:pt x="0" y="0"/>
                </a:moveTo>
                <a:lnTo>
                  <a:pt x="1169041" y="0"/>
                </a:lnTo>
                <a:lnTo>
                  <a:pt x="1169041" y="1169042"/>
                </a:lnTo>
                <a:lnTo>
                  <a:pt x="0" y="1169042"/>
                </a:lnTo>
                <a:lnTo>
                  <a:pt x="0" y="0"/>
                </a:lnTo>
                <a:close/>
              </a:path>
            </a:pathLst>
          </a:custGeom>
          <a:blipFill>
            <a:blip r:embed="rId16">
              <a:alphaModFix amt="81000"/>
              <a:extLst>
                <a:ext uri="{96DAC541-7B7A-43D3-8B79-37D633B846F1}">
                  <asvg:svgBlip xmlns:asvg="http://schemas.microsoft.com/office/drawing/2016/SVG/main" r:embed="rId17"/>
                </a:ext>
              </a:extLst>
            </a:blip>
            <a:stretch>
              <a:fillRect l="0" t="0" r="0" b="0"/>
            </a:stretch>
          </a:blipFill>
        </p:spPr>
      </p:sp>
      <p:sp>
        <p:nvSpPr>
          <p:cNvPr name="Freeform 33" id="33"/>
          <p:cNvSpPr/>
          <p:nvPr/>
        </p:nvSpPr>
        <p:spPr>
          <a:xfrm flipH="false" flipV="false" rot="0">
            <a:off x="4117606" y="2786623"/>
            <a:ext cx="1169042" cy="1169042"/>
          </a:xfrm>
          <a:custGeom>
            <a:avLst/>
            <a:gdLst/>
            <a:ahLst/>
            <a:cxnLst/>
            <a:rect r="r" b="b" t="t" l="l"/>
            <a:pathLst>
              <a:path h="1169042" w="1169042">
                <a:moveTo>
                  <a:pt x="0" y="0"/>
                </a:moveTo>
                <a:lnTo>
                  <a:pt x="1169042" y="0"/>
                </a:lnTo>
                <a:lnTo>
                  <a:pt x="1169042" y="1169042"/>
                </a:lnTo>
                <a:lnTo>
                  <a:pt x="0" y="1169042"/>
                </a:lnTo>
                <a:lnTo>
                  <a:pt x="0" y="0"/>
                </a:lnTo>
                <a:close/>
              </a:path>
            </a:pathLst>
          </a:custGeom>
          <a:blipFill>
            <a:blip r:embed="rId16">
              <a:alphaModFix amt="82000"/>
              <a:extLst>
                <a:ext uri="{96DAC541-7B7A-43D3-8B79-37D633B846F1}">
                  <asvg:svgBlip xmlns:asvg="http://schemas.microsoft.com/office/drawing/2016/SVG/main" r:embed="rId17"/>
                </a:ext>
              </a:extLst>
            </a:blip>
            <a:stretch>
              <a:fillRect l="0" t="0" r="0" b="0"/>
            </a:stretch>
          </a:blipFill>
        </p:spPr>
      </p:sp>
      <p:sp>
        <p:nvSpPr>
          <p:cNvPr name="TextBox 34" id="34"/>
          <p:cNvSpPr txBox="true"/>
          <p:nvPr/>
        </p:nvSpPr>
        <p:spPr>
          <a:xfrm rot="0">
            <a:off x="5034237" y="1143000"/>
            <a:ext cx="7505010" cy="866423"/>
          </a:xfrm>
          <a:prstGeom prst="rect">
            <a:avLst/>
          </a:prstGeom>
        </p:spPr>
        <p:txBody>
          <a:bodyPr anchor="t" rtlCol="false" tIns="0" lIns="0" bIns="0" rIns="0">
            <a:spAutoFit/>
          </a:bodyPr>
          <a:lstStyle/>
          <a:p>
            <a:pPr algn="ctr" marL="0" indent="0" lvl="0">
              <a:lnSpc>
                <a:spcPts val="6452"/>
              </a:lnSpc>
            </a:pPr>
            <a:r>
              <a:rPr lang="en-US" sz="6452">
                <a:solidFill>
                  <a:srgbClr val="FFFFFF"/>
                </a:solidFill>
                <a:latin typeface="Limelight"/>
              </a:rPr>
              <a:t>Nama Anggota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grpSp>
        <p:nvGrpSpPr>
          <p:cNvPr name="Group 2" id="2"/>
          <p:cNvGrpSpPr/>
          <p:nvPr/>
        </p:nvGrpSpPr>
        <p:grpSpPr>
          <a:xfrm rot="0">
            <a:off x="14910806" y="8186422"/>
            <a:ext cx="3377174" cy="3005712"/>
            <a:chOff x="0" y="0"/>
            <a:chExt cx="4502899" cy="4007616"/>
          </a:xfrm>
        </p:grpSpPr>
        <p:sp>
          <p:nvSpPr>
            <p:cNvPr name="Freeform 3" id="3"/>
            <p:cNvSpPr/>
            <p:nvPr/>
          </p:nvSpPr>
          <p:spPr>
            <a:xfrm flipH="false" flipV="false" rot="0">
              <a:off x="0" y="0"/>
              <a:ext cx="4502785" cy="4007485"/>
            </a:xfrm>
            <a:custGeom>
              <a:avLst/>
              <a:gdLst/>
              <a:ahLst/>
              <a:cxnLst/>
              <a:rect r="r" b="b" t="t" l="l"/>
              <a:pathLst>
                <a:path h="4007485" w="4502785">
                  <a:moveTo>
                    <a:pt x="4500372" y="200025"/>
                  </a:moveTo>
                  <a:cubicBezTo>
                    <a:pt x="4500372" y="200025"/>
                    <a:pt x="3250311" y="0"/>
                    <a:pt x="2464562" y="1704975"/>
                  </a:cubicBezTo>
                  <a:cubicBezTo>
                    <a:pt x="1588262" y="1704975"/>
                    <a:pt x="1107313" y="2431288"/>
                    <a:pt x="1107313" y="3247898"/>
                  </a:cubicBezTo>
                  <a:cubicBezTo>
                    <a:pt x="338201" y="3247898"/>
                    <a:pt x="0" y="4007485"/>
                    <a:pt x="0" y="4007485"/>
                  </a:cubicBezTo>
                  <a:lnTo>
                    <a:pt x="4502785" y="4007485"/>
                  </a:lnTo>
                  <a:lnTo>
                    <a:pt x="4502785" y="200025"/>
                  </a:lnTo>
                  <a:close/>
                </a:path>
              </a:pathLst>
            </a:custGeom>
            <a:gradFill rotWithShape="true">
              <a:gsLst>
                <a:gs pos="0">
                  <a:srgbClr val="FEFAF9">
                    <a:alpha val="18823"/>
                  </a:srgbClr>
                </a:gs>
                <a:gs pos="100000">
                  <a:srgbClr val="FEFAF9">
                    <a:alpha val="100000"/>
                  </a:srgbClr>
                </a:gs>
              </a:gsLst>
              <a:lin ang="8099331"/>
            </a:gradFill>
          </p:spPr>
        </p:sp>
      </p:grpSp>
      <p:grpSp>
        <p:nvGrpSpPr>
          <p:cNvPr name="Group 4" id="4"/>
          <p:cNvGrpSpPr/>
          <p:nvPr/>
        </p:nvGrpSpPr>
        <p:grpSpPr>
          <a:xfrm rot="0">
            <a:off x="-294774" y="572106"/>
            <a:ext cx="2898560" cy="1015514"/>
            <a:chOff x="0" y="0"/>
            <a:chExt cx="3864747" cy="1354019"/>
          </a:xfrm>
        </p:grpSpPr>
        <p:sp>
          <p:nvSpPr>
            <p:cNvPr name="Freeform 5" id="5"/>
            <p:cNvSpPr/>
            <p:nvPr/>
          </p:nvSpPr>
          <p:spPr>
            <a:xfrm flipH="false" flipV="false" rot="0">
              <a:off x="127" y="127"/>
              <a:ext cx="3864610" cy="1353947"/>
            </a:xfrm>
            <a:custGeom>
              <a:avLst/>
              <a:gdLst/>
              <a:ahLst/>
              <a:cxnLst/>
              <a:rect r="r" b="b" t="t" l="l"/>
              <a:pathLst>
                <a:path h="1353947" w="3864610">
                  <a:moveTo>
                    <a:pt x="0" y="199009"/>
                  </a:moveTo>
                  <a:cubicBezTo>
                    <a:pt x="0" y="199009"/>
                    <a:pt x="717931" y="0"/>
                    <a:pt x="1569212" y="851281"/>
                  </a:cubicBezTo>
                  <a:cubicBezTo>
                    <a:pt x="2215261" y="359029"/>
                    <a:pt x="2615438" y="687197"/>
                    <a:pt x="2970276" y="1040003"/>
                  </a:cubicBezTo>
                  <a:cubicBezTo>
                    <a:pt x="3657473" y="820547"/>
                    <a:pt x="3864610" y="1353947"/>
                    <a:pt x="3864610" y="1353947"/>
                  </a:cubicBezTo>
                  <a:lnTo>
                    <a:pt x="0" y="1353947"/>
                  </a:lnTo>
                  <a:close/>
                </a:path>
              </a:pathLst>
            </a:custGeom>
            <a:gradFill rotWithShape="true">
              <a:gsLst>
                <a:gs pos="0">
                  <a:srgbClr val="FEFAF9">
                    <a:alpha val="18823"/>
                  </a:srgbClr>
                </a:gs>
                <a:gs pos="100000">
                  <a:srgbClr val="FEFAF9">
                    <a:alpha val="100000"/>
                  </a:srgbClr>
                </a:gs>
              </a:gsLst>
              <a:lin ang="9438134"/>
            </a:gradFill>
          </p:spPr>
        </p:sp>
      </p:grpSp>
      <p:sp>
        <p:nvSpPr>
          <p:cNvPr name="Freeform 6" id="6"/>
          <p:cNvSpPr/>
          <p:nvPr/>
        </p:nvSpPr>
        <p:spPr>
          <a:xfrm flipH="false" flipV="false" rot="0">
            <a:off x="14923400" y="1451000"/>
            <a:ext cx="3351984" cy="468786"/>
          </a:xfrm>
          <a:custGeom>
            <a:avLst/>
            <a:gdLst/>
            <a:ahLst/>
            <a:cxnLst/>
            <a:rect r="r" b="b" t="t" l="l"/>
            <a:pathLst>
              <a:path h="468786" w="3351984">
                <a:moveTo>
                  <a:pt x="0" y="0"/>
                </a:moveTo>
                <a:lnTo>
                  <a:pt x="3351984" y="0"/>
                </a:lnTo>
                <a:lnTo>
                  <a:pt x="3351984" y="468786"/>
                </a:lnTo>
                <a:lnTo>
                  <a:pt x="0" y="468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63300" y="-891147"/>
            <a:ext cx="15161400" cy="2607100"/>
          </a:xfrm>
          <a:custGeom>
            <a:avLst/>
            <a:gdLst/>
            <a:ahLst/>
            <a:cxnLst/>
            <a:rect r="r" b="b" t="t" l="l"/>
            <a:pathLst>
              <a:path h="2607100" w="15161400">
                <a:moveTo>
                  <a:pt x="0" y="0"/>
                </a:moveTo>
                <a:lnTo>
                  <a:pt x="15161400" y="0"/>
                </a:lnTo>
                <a:lnTo>
                  <a:pt x="15161400" y="2607100"/>
                </a:lnTo>
                <a:lnTo>
                  <a:pt x="0" y="26071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599392" y="3465834"/>
            <a:ext cx="3014236" cy="1677666"/>
          </a:xfrm>
          <a:custGeom>
            <a:avLst/>
            <a:gdLst/>
            <a:ahLst/>
            <a:cxnLst/>
            <a:rect r="r" b="b" t="t" l="l"/>
            <a:pathLst>
              <a:path h="1677666" w="3014236">
                <a:moveTo>
                  <a:pt x="0" y="0"/>
                </a:moveTo>
                <a:lnTo>
                  <a:pt x="3014236" y="0"/>
                </a:lnTo>
                <a:lnTo>
                  <a:pt x="3014236" y="1677666"/>
                </a:lnTo>
                <a:lnTo>
                  <a:pt x="0" y="16776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aphicFrame>
        <p:nvGraphicFramePr>
          <p:cNvPr name="Table 9" id="9"/>
          <p:cNvGraphicFramePr>
            <a:graphicFrameLocks noGrp="true"/>
          </p:cNvGraphicFramePr>
          <p:nvPr/>
        </p:nvGraphicFramePr>
        <p:xfrm>
          <a:off x="1563300" y="2018732"/>
          <a:ext cx="15026567" cy="7661021"/>
        </p:xfrm>
        <a:graphic>
          <a:graphicData uri="http://schemas.openxmlformats.org/drawingml/2006/table">
            <a:tbl>
              <a:tblPr/>
              <a:tblGrid>
                <a:gridCol w="2971304"/>
                <a:gridCol w="2009211"/>
                <a:gridCol w="2009211"/>
                <a:gridCol w="2009211"/>
                <a:gridCol w="2009211"/>
                <a:gridCol w="2009211"/>
                <a:gridCol w="2009211"/>
              </a:tblGrid>
              <a:tr h="776885">
                <a:tc>
                  <a:txBody>
                    <a:bodyPr anchor="t" rtlCol="false"/>
                    <a:lstStyle/>
                    <a:p>
                      <a:pPr algn="ctr">
                        <a:lnSpc>
                          <a:spcPts val="2800"/>
                        </a:lnSpc>
                        <a:defRPr/>
                      </a:pPr>
                      <a:r>
                        <a:rPr lang="en-US" sz="2000">
                          <a:solidFill>
                            <a:srgbClr val="FFFFFF"/>
                          </a:solidFill>
                          <a:latin typeface="Arial Bold"/>
                        </a:rPr>
                        <a:t>Metode</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solidFill>
                      <a:srgbClr val="4A6CAF"/>
                    </a:solidFill>
                  </a:tcPr>
                </a:tc>
                <a:tc>
                  <a:txBody>
                    <a:bodyPr anchor="t" rtlCol="false"/>
                    <a:lstStyle/>
                    <a:p>
                      <a:pPr algn="ctr">
                        <a:lnSpc>
                          <a:spcPts val="2800"/>
                        </a:lnSpc>
                        <a:defRPr/>
                      </a:pPr>
                      <a:r>
                        <a:rPr lang="en-US" sz="2000">
                          <a:solidFill>
                            <a:srgbClr val="FFFFFF"/>
                          </a:solidFill>
                          <a:latin typeface="Arial Bold"/>
                        </a:rPr>
                        <a:t>R</a:t>
                      </a:r>
                      <a:r>
                        <a:rPr lang="en-US" sz="2000" u="sng">
                          <a:solidFill>
                            <a:srgbClr val="FFFFFF"/>
                          </a:solidFill>
                          <a:latin typeface="Arial Bold"/>
                          <a:hlinkClick r:id="rId9" tooltip="https://wumbo.net/symbols/superscript-two/"/>
                        </a:rPr>
                        <a:t>²</a:t>
                      </a:r>
                      <a:r>
                        <a:rPr lang="en-US" sz="2000">
                          <a:solidFill>
                            <a:srgbClr val="FFFFFF"/>
                          </a:solidFill>
                          <a:latin typeface="Arial Bold"/>
                        </a:rPr>
                        <a:t>Score</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solidFill>
                      <a:srgbClr val="4A6CAF"/>
                    </a:solidFill>
                  </a:tcPr>
                </a:tc>
                <a:tc>
                  <a:txBody>
                    <a:bodyPr anchor="t" rtlCol="false"/>
                    <a:lstStyle/>
                    <a:p>
                      <a:pPr algn="ctr">
                        <a:lnSpc>
                          <a:spcPts val="2800"/>
                        </a:lnSpc>
                        <a:defRPr/>
                      </a:pPr>
                      <a:r>
                        <a:rPr lang="en-US" sz="2000">
                          <a:solidFill>
                            <a:srgbClr val="FFFFFF"/>
                          </a:solidFill>
                          <a:latin typeface="Arial Bold"/>
                        </a:rPr>
                        <a:t>MAE</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solidFill>
                      <a:srgbClr val="4A6CAF"/>
                    </a:solidFill>
                  </a:tcPr>
                </a:tc>
                <a:tc>
                  <a:txBody>
                    <a:bodyPr anchor="t" rtlCol="false"/>
                    <a:lstStyle/>
                    <a:p>
                      <a:pPr algn="ctr">
                        <a:lnSpc>
                          <a:spcPts val="2800"/>
                        </a:lnSpc>
                        <a:defRPr/>
                      </a:pPr>
                      <a:r>
                        <a:rPr lang="en-US" sz="2000">
                          <a:solidFill>
                            <a:srgbClr val="FFFFFF"/>
                          </a:solidFill>
                          <a:latin typeface="Arial Bold"/>
                        </a:rPr>
                        <a:t>MSE</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solidFill>
                      <a:srgbClr val="4A6CAF"/>
                    </a:solidFill>
                  </a:tcPr>
                </a:tc>
                <a:tc>
                  <a:txBody>
                    <a:bodyPr anchor="t" rtlCol="false"/>
                    <a:lstStyle/>
                    <a:p>
                      <a:pPr algn="ctr">
                        <a:lnSpc>
                          <a:spcPts val="2800"/>
                        </a:lnSpc>
                        <a:defRPr/>
                      </a:pPr>
                      <a:r>
                        <a:rPr lang="en-US" sz="2000">
                          <a:solidFill>
                            <a:srgbClr val="FFFFFF"/>
                          </a:solidFill>
                          <a:latin typeface="Arial Bold"/>
                        </a:rPr>
                        <a:t>RMSE</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solidFill>
                      <a:srgbClr val="4A6CAF"/>
                    </a:solidFill>
                  </a:tcPr>
                </a:tc>
                <a:tc>
                  <a:txBody>
                    <a:bodyPr anchor="t" rtlCol="false"/>
                    <a:lstStyle/>
                    <a:p>
                      <a:pPr algn="ctr">
                        <a:lnSpc>
                          <a:spcPts val="2800"/>
                        </a:lnSpc>
                        <a:defRPr/>
                      </a:pPr>
                      <a:r>
                        <a:rPr lang="en-US" sz="2000">
                          <a:solidFill>
                            <a:srgbClr val="FFFFFF"/>
                          </a:solidFill>
                          <a:latin typeface="Arial Bold"/>
                        </a:rPr>
                        <a:t>AIC</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solidFill>
                      <a:srgbClr val="4A6CAF"/>
                    </a:solidFill>
                  </a:tcPr>
                </a:tc>
                <a:tc>
                  <a:txBody>
                    <a:bodyPr anchor="t" rtlCol="false"/>
                    <a:lstStyle/>
                    <a:p>
                      <a:pPr algn="ctr">
                        <a:lnSpc>
                          <a:spcPts val="2800"/>
                        </a:lnSpc>
                        <a:defRPr/>
                      </a:pPr>
                      <a:r>
                        <a:rPr lang="en-US" sz="2000">
                          <a:solidFill>
                            <a:srgbClr val="FFFFFF"/>
                          </a:solidFill>
                          <a:latin typeface="Arial Bold"/>
                        </a:rPr>
                        <a:t>BIC</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solidFill>
                      <a:srgbClr val="4A6CAF"/>
                    </a:solidFill>
                  </a:tcPr>
                </a:tc>
              </a:tr>
              <a:tr h="2150193">
                <a:tc>
                  <a:txBody>
                    <a:bodyPr anchor="t" rtlCol="false"/>
                    <a:lstStyle/>
                    <a:p>
                      <a:pPr algn="ctr">
                        <a:lnSpc>
                          <a:spcPts val="2800"/>
                        </a:lnSpc>
                        <a:defRPr/>
                      </a:pPr>
                      <a:r>
                        <a:rPr lang="en-US" sz="2000">
                          <a:solidFill>
                            <a:srgbClr val="000000"/>
                          </a:solidFill>
                          <a:latin typeface="Arial Bold"/>
                        </a:rPr>
                        <a:t>Regresi Linear</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Bold"/>
                        </a:rPr>
                        <a:t>1.0</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Bold"/>
                        </a:rPr>
                        <a:t>2.4606732085437902e-11</a:t>
                      </a:r>
                      <a:r>
                        <a:rPr lang="en-US" sz="2000">
                          <a:solidFill>
                            <a:srgbClr val="000000"/>
                          </a:solidFill>
                          <a:latin typeface="Arial Bold"/>
                        </a:rPr>
                        <a:t> </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Bold"/>
                        </a:rPr>
                        <a:t>8.485735196453297e-22</a:t>
                      </a:r>
                      <a:r>
                        <a:rPr lang="en-US" sz="2000">
                          <a:solidFill>
                            <a:srgbClr val="000000"/>
                          </a:solidFill>
                          <a:latin typeface="Arial Bold"/>
                        </a:rPr>
                        <a:t> </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Bold"/>
                        </a:rPr>
                        <a:t>2.913028526543003e-11</a:t>
                      </a:r>
                      <a:r>
                        <a:rPr lang="en-US" sz="2000">
                          <a:solidFill>
                            <a:srgbClr val="000000"/>
                          </a:solidFill>
                          <a:latin typeface="Arial Bold"/>
                        </a:rPr>
                        <a:t> </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Bold"/>
                        </a:rPr>
                        <a:t>-2912587.203310449</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Bold"/>
                        </a:rPr>
                        <a:t>-2912470.1692975815</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r>
              <a:tr h="1463539">
                <a:tc>
                  <a:txBody>
                    <a:bodyPr anchor="t" rtlCol="false"/>
                    <a:lstStyle/>
                    <a:p>
                      <a:pPr algn="ctr">
                        <a:lnSpc>
                          <a:spcPts val="2800"/>
                        </a:lnSpc>
                        <a:defRPr/>
                      </a:pPr>
                      <a:r>
                        <a:rPr lang="en-US" sz="2000">
                          <a:solidFill>
                            <a:srgbClr val="000000"/>
                          </a:solidFill>
                          <a:latin typeface="Arial Bold"/>
                        </a:rPr>
                        <a:t>Decission Tree Regressor</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Bold"/>
                        </a:rPr>
                        <a:t>0.9999934122742296</a:t>
                      </a:r>
                      <a:r>
                        <a:rPr lang="en-US" sz="2000">
                          <a:solidFill>
                            <a:srgbClr val="000000"/>
                          </a:solidFill>
                          <a:latin typeface="Arial Bold"/>
                        </a:rPr>
                        <a:t> </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Bold"/>
                        </a:rPr>
                        <a:t>0.6767336875947427</a:t>
                      </a:r>
                      <a:r>
                        <a:rPr lang="en-US" sz="2000">
                          <a:solidFill>
                            <a:srgbClr val="000000"/>
                          </a:solidFill>
                          <a:latin typeface="Arial Bold"/>
                        </a:rPr>
                        <a:t> </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Bold"/>
                        </a:rPr>
                        <a:t>3395.8558578068</a:t>
                      </a:r>
                      <a:r>
                        <a:rPr lang="en-US" sz="2000">
                          <a:solidFill>
                            <a:srgbClr val="000000"/>
                          </a:solidFill>
                          <a:latin typeface="Arial Bold"/>
                        </a:rPr>
                        <a:t> </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Bold"/>
                        </a:rPr>
                        <a:t>58.27397238739436</a:t>
                      </a:r>
                      <a:r>
                        <a:rPr lang="en-US" sz="2000">
                          <a:solidFill>
                            <a:srgbClr val="000000"/>
                          </a:solidFill>
                          <a:latin typeface="Arial Bold"/>
                        </a:rPr>
                        <a:t> </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Bold"/>
                        </a:rPr>
                        <a:t>318740.9728301807</a:t>
                      </a:r>
                      <a:r>
                        <a:rPr lang="en-US" sz="2000">
                          <a:solidFill>
                            <a:srgbClr val="000000"/>
                          </a:solidFill>
                          <a:latin typeface="Arial Bold"/>
                        </a:rPr>
                        <a:t> </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Bold"/>
                        </a:rPr>
                        <a:t>739777.5605522944</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r>
              <a:tr h="1463539">
                <a:tc>
                  <a:txBody>
                    <a:bodyPr anchor="t" rtlCol="false"/>
                    <a:lstStyle/>
                    <a:p>
                      <a:pPr algn="ctr">
                        <a:lnSpc>
                          <a:spcPts val="2800"/>
                        </a:lnSpc>
                        <a:defRPr/>
                      </a:pPr>
                      <a:r>
                        <a:rPr lang="en-US" sz="2000">
                          <a:solidFill>
                            <a:srgbClr val="000000"/>
                          </a:solidFill>
                          <a:latin typeface="Arial Bold"/>
                        </a:rPr>
                        <a:t>Random Forest Regressor</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Bold"/>
                        </a:rPr>
                        <a:t>0.9999934122742296</a:t>
                      </a:r>
                      <a:r>
                        <a:rPr lang="en-US" sz="2000">
                          <a:solidFill>
                            <a:srgbClr val="000000"/>
                          </a:solidFill>
                          <a:latin typeface="Arial Bold"/>
                        </a:rPr>
                        <a:t> </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Bold"/>
                        </a:rPr>
                        <a:t>0.6767336875947427</a:t>
                      </a:r>
                      <a:r>
                        <a:rPr lang="en-US" sz="2000">
                          <a:solidFill>
                            <a:srgbClr val="000000"/>
                          </a:solidFill>
                          <a:latin typeface="Arial Bold"/>
                        </a:rPr>
                        <a:t> </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Bold"/>
                        </a:rPr>
                        <a:t>3395.8558578068</a:t>
                      </a:r>
                      <a:r>
                        <a:rPr lang="en-US" sz="2000">
                          <a:solidFill>
                            <a:srgbClr val="000000"/>
                          </a:solidFill>
                          <a:latin typeface="Arial Bold"/>
                        </a:rPr>
                        <a:t> </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Bold"/>
                        </a:rPr>
                        <a:t>58.27397238739436</a:t>
                      </a:r>
                      <a:r>
                        <a:rPr lang="en-US" sz="2000">
                          <a:solidFill>
                            <a:srgbClr val="000000"/>
                          </a:solidFill>
                          <a:latin typeface="Arial Bold"/>
                        </a:rPr>
                        <a:t> </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Bold"/>
                        </a:rPr>
                        <a:t>318740.9728301807</a:t>
                      </a:r>
                      <a:r>
                        <a:rPr lang="en-US" sz="2000">
                          <a:solidFill>
                            <a:srgbClr val="000000"/>
                          </a:solidFill>
                          <a:latin typeface="Arial Bold"/>
                        </a:rPr>
                        <a:t> </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Bold"/>
                        </a:rPr>
                        <a:t>739777.5605522944</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r>
              <a:tr h="1806866">
                <a:tc>
                  <a:txBody>
                    <a:bodyPr anchor="t" rtlCol="false"/>
                    <a:lstStyle/>
                    <a:p>
                      <a:pPr algn="ctr">
                        <a:lnSpc>
                          <a:spcPts val="2800"/>
                        </a:lnSpc>
                        <a:defRPr/>
                      </a:pPr>
                      <a:r>
                        <a:rPr lang="en-US" sz="2000">
                          <a:solidFill>
                            <a:srgbClr val="000000"/>
                          </a:solidFill>
                          <a:latin typeface="Arial Bold"/>
                        </a:rPr>
                        <a:t>Artificial Neural Network (ANN)</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Bold"/>
                        </a:rPr>
                        <a:t>0.9999999987575747</a:t>
                      </a:r>
                      <a:r>
                        <a:rPr lang="en-US" sz="2000">
                          <a:solidFill>
                            <a:srgbClr val="000000"/>
                          </a:solidFill>
                          <a:latin typeface="Arial Bold"/>
                        </a:rPr>
                        <a:t> </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Bold"/>
                        </a:rPr>
                        <a:t>0.6150766826299902</a:t>
                      </a:r>
                      <a:r>
                        <a:rPr lang="en-US" sz="2000">
                          <a:solidFill>
                            <a:srgbClr val="000000"/>
                          </a:solidFill>
                          <a:latin typeface="Arial Bold"/>
                        </a:rPr>
                        <a:t> </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Bold"/>
                        </a:rPr>
                        <a:t>0.6404482087848052</a:t>
                      </a:r>
                      <a:r>
                        <a:rPr lang="en-US" sz="2000">
                          <a:solidFill>
                            <a:srgbClr val="000000"/>
                          </a:solidFill>
                          <a:latin typeface="Arial Bold"/>
                        </a:rPr>
                        <a:t> </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rial Bold"/>
                        </a:rPr>
                        <a:t>0.8002800814619875</a:t>
                      </a: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c>
                  <a:txBody>
                    <a:bodyPr anchor="t" rtlCol="false"/>
                    <a:lstStyle/>
                    <a:p>
                      <a:pPr algn="ctr">
                        <a:lnSpc>
                          <a:spcPts val="2800"/>
                        </a:lnSpc>
                        <a:defRPr/>
                      </a:pPr>
                      <a:endParaRPr lang="en-US" sz="1100"/>
                    </a:p>
                  </a:txBody>
                  <a:tcPr marL="190500" marR="190500" marT="190500" marB="190500" anchor="ctr">
                    <a:lnL cmpd="sng" algn="ctr" cap="flat" w="9525">
                      <a:solidFill>
                        <a:srgbClr val="3D6091"/>
                      </a:solidFill>
                      <a:prstDash val="solid"/>
                      <a:round/>
                      <a:headEnd type="none" w="med" len="med"/>
                      <a:tailEnd type="none" w="med" len="med"/>
                    </a:lnL>
                    <a:lnR cmpd="sng" algn="ctr" cap="flat" w="9525">
                      <a:solidFill>
                        <a:srgbClr val="3D6091"/>
                      </a:solidFill>
                      <a:prstDash val="solid"/>
                      <a:round/>
                      <a:headEnd type="none" w="med" len="med"/>
                      <a:tailEnd type="none" w="med" len="med"/>
                    </a:lnR>
                    <a:lnT cmpd="sng" algn="ctr" cap="flat" w="9525">
                      <a:solidFill>
                        <a:srgbClr val="3D6091"/>
                      </a:solidFill>
                      <a:prstDash val="solid"/>
                      <a:round/>
                      <a:headEnd type="none" w="med" len="med"/>
                      <a:tailEnd type="none" w="med" len="med"/>
                    </a:lnT>
                    <a:lnB cmpd="sng" algn="ctr" cap="flat" w="9525">
                      <a:solidFill>
                        <a:srgbClr val="3D6091"/>
                      </a:solidFill>
                      <a:prstDash val="solid"/>
                      <a:round/>
                      <a:headEnd type="none" w="med" len="med"/>
                      <a:tailEnd type="none" w="med" len="med"/>
                    </a:lnB>
                  </a:tcPr>
                </a:tc>
              </a:tr>
            </a:tbl>
          </a:graphicData>
        </a:graphic>
      </p:graphicFrame>
      <p:sp>
        <p:nvSpPr>
          <p:cNvPr name="TextBox 10" id="10"/>
          <p:cNvSpPr txBox="true"/>
          <p:nvPr/>
        </p:nvSpPr>
        <p:spPr>
          <a:xfrm rot="0">
            <a:off x="1170225" y="834100"/>
            <a:ext cx="15947550" cy="657225"/>
          </a:xfrm>
          <a:prstGeom prst="rect">
            <a:avLst/>
          </a:prstGeom>
        </p:spPr>
        <p:txBody>
          <a:bodyPr anchor="t" rtlCol="false" tIns="0" lIns="0" bIns="0" rIns="0">
            <a:spAutoFit/>
          </a:bodyPr>
          <a:lstStyle/>
          <a:p>
            <a:pPr algn="ctr">
              <a:lnSpc>
                <a:spcPts val="5280"/>
              </a:lnSpc>
            </a:pPr>
            <a:r>
              <a:rPr lang="en-US" sz="4400">
                <a:solidFill>
                  <a:srgbClr val="FEFAF9"/>
                </a:solidFill>
                <a:latin typeface="Limelight"/>
              </a:rPr>
              <a:t>Hasil Model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grpSp>
        <p:nvGrpSpPr>
          <p:cNvPr name="Group 2" id="2"/>
          <p:cNvGrpSpPr/>
          <p:nvPr/>
        </p:nvGrpSpPr>
        <p:grpSpPr>
          <a:xfrm rot="0">
            <a:off x="0" y="6562019"/>
            <a:ext cx="7023892" cy="6254518"/>
            <a:chOff x="0" y="0"/>
            <a:chExt cx="9365189" cy="8339357"/>
          </a:xfrm>
        </p:grpSpPr>
        <p:sp>
          <p:nvSpPr>
            <p:cNvPr name="Freeform 3" id="3"/>
            <p:cNvSpPr/>
            <p:nvPr/>
          </p:nvSpPr>
          <p:spPr>
            <a:xfrm flipH="false" flipV="false" rot="0">
              <a:off x="381" y="0"/>
              <a:ext cx="9364726" cy="8339074"/>
            </a:xfrm>
            <a:custGeom>
              <a:avLst/>
              <a:gdLst/>
              <a:ahLst/>
              <a:cxnLst/>
              <a:rect r="r" b="b" t="t" l="l"/>
              <a:pathLst>
                <a:path h="8339074" w="9364726">
                  <a:moveTo>
                    <a:pt x="0" y="416179"/>
                  </a:moveTo>
                  <a:cubicBezTo>
                    <a:pt x="0" y="416179"/>
                    <a:pt x="2601214" y="0"/>
                    <a:pt x="4236339" y="3547872"/>
                  </a:cubicBezTo>
                  <a:cubicBezTo>
                    <a:pt x="6059805" y="3547872"/>
                    <a:pt x="7060566" y="5059172"/>
                    <a:pt x="7060566" y="6758432"/>
                  </a:cubicBezTo>
                  <a:cubicBezTo>
                    <a:pt x="8661019" y="6758432"/>
                    <a:pt x="9364726" y="8339074"/>
                    <a:pt x="9364726" y="8339074"/>
                  </a:cubicBezTo>
                  <a:lnTo>
                    <a:pt x="0" y="8339074"/>
                  </a:lnTo>
                  <a:close/>
                </a:path>
              </a:pathLst>
            </a:custGeom>
            <a:gradFill rotWithShape="true">
              <a:gsLst>
                <a:gs pos="0">
                  <a:srgbClr val="FEFAF9">
                    <a:alpha val="18823"/>
                  </a:srgbClr>
                </a:gs>
                <a:gs pos="100000">
                  <a:srgbClr val="FEFAF9">
                    <a:alpha val="100000"/>
                  </a:srgbClr>
                </a:gs>
              </a:gsLst>
              <a:lin ang="8099331"/>
            </a:gradFill>
          </p:spPr>
        </p:sp>
      </p:grpSp>
      <p:grpSp>
        <p:nvGrpSpPr>
          <p:cNvPr name="Group 4" id="4"/>
          <p:cNvGrpSpPr/>
          <p:nvPr/>
        </p:nvGrpSpPr>
        <p:grpSpPr>
          <a:xfrm rot="0">
            <a:off x="14910806" y="8186422"/>
            <a:ext cx="3377174" cy="3005712"/>
            <a:chOff x="0" y="0"/>
            <a:chExt cx="4502899" cy="4007616"/>
          </a:xfrm>
        </p:grpSpPr>
        <p:sp>
          <p:nvSpPr>
            <p:cNvPr name="Freeform 5" id="5"/>
            <p:cNvSpPr/>
            <p:nvPr/>
          </p:nvSpPr>
          <p:spPr>
            <a:xfrm flipH="false" flipV="false" rot="0">
              <a:off x="0" y="0"/>
              <a:ext cx="4502785" cy="4007485"/>
            </a:xfrm>
            <a:custGeom>
              <a:avLst/>
              <a:gdLst/>
              <a:ahLst/>
              <a:cxnLst/>
              <a:rect r="r" b="b" t="t" l="l"/>
              <a:pathLst>
                <a:path h="4007485" w="4502785">
                  <a:moveTo>
                    <a:pt x="4500372" y="200025"/>
                  </a:moveTo>
                  <a:cubicBezTo>
                    <a:pt x="4500372" y="200025"/>
                    <a:pt x="3250311" y="0"/>
                    <a:pt x="2464562" y="1704975"/>
                  </a:cubicBezTo>
                  <a:cubicBezTo>
                    <a:pt x="1588262" y="1704975"/>
                    <a:pt x="1107313" y="2431288"/>
                    <a:pt x="1107313" y="3247898"/>
                  </a:cubicBezTo>
                  <a:cubicBezTo>
                    <a:pt x="338201" y="3247898"/>
                    <a:pt x="0" y="4007485"/>
                    <a:pt x="0" y="4007485"/>
                  </a:cubicBezTo>
                  <a:lnTo>
                    <a:pt x="4502785" y="4007485"/>
                  </a:lnTo>
                  <a:lnTo>
                    <a:pt x="4502785" y="200025"/>
                  </a:lnTo>
                  <a:close/>
                </a:path>
              </a:pathLst>
            </a:custGeom>
            <a:gradFill rotWithShape="true">
              <a:gsLst>
                <a:gs pos="0">
                  <a:srgbClr val="FEFAF9">
                    <a:alpha val="18823"/>
                  </a:srgbClr>
                </a:gs>
                <a:gs pos="100000">
                  <a:srgbClr val="FEFAF9">
                    <a:alpha val="100000"/>
                  </a:srgbClr>
                </a:gs>
              </a:gsLst>
              <a:lin ang="8099331"/>
            </a:gradFill>
          </p:spPr>
        </p:sp>
      </p:grpSp>
      <p:grpSp>
        <p:nvGrpSpPr>
          <p:cNvPr name="Group 6" id="6"/>
          <p:cNvGrpSpPr/>
          <p:nvPr/>
        </p:nvGrpSpPr>
        <p:grpSpPr>
          <a:xfrm rot="0">
            <a:off x="-294774" y="572106"/>
            <a:ext cx="2898560" cy="1015514"/>
            <a:chOff x="0" y="0"/>
            <a:chExt cx="3864747" cy="1354019"/>
          </a:xfrm>
        </p:grpSpPr>
        <p:sp>
          <p:nvSpPr>
            <p:cNvPr name="Freeform 7" id="7"/>
            <p:cNvSpPr/>
            <p:nvPr/>
          </p:nvSpPr>
          <p:spPr>
            <a:xfrm flipH="false" flipV="false" rot="0">
              <a:off x="127" y="127"/>
              <a:ext cx="3864610" cy="1353947"/>
            </a:xfrm>
            <a:custGeom>
              <a:avLst/>
              <a:gdLst/>
              <a:ahLst/>
              <a:cxnLst/>
              <a:rect r="r" b="b" t="t" l="l"/>
              <a:pathLst>
                <a:path h="1353947" w="3864610">
                  <a:moveTo>
                    <a:pt x="0" y="199009"/>
                  </a:moveTo>
                  <a:cubicBezTo>
                    <a:pt x="0" y="199009"/>
                    <a:pt x="717931" y="0"/>
                    <a:pt x="1569212" y="851281"/>
                  </a:cubicBezTo>
                  <a:cubicBezTo>
                    <a:pt x="2215261" y="359029"/>
                    <a:pt x="2615438" y="687197"/>
                    <a:pt x="2970276" y="1040003"/>
                  </a:cubicBezTo>
                  <a:cubicBezTo>
                    <a:pt x="3657473" y="820547"/>
                    <a:pt x="3864610" y="1353947"/>
                    <a:pt x="3864610" y="1353947"/>
                  </a:cubicBezTo>
                  <a:lnTo>
                    <a:pt x="0" y="1353947"/>
                  </a:lnTo>
                  <a:close/>
                </a:path>
              </a:pathLst>
            </a:custGeom>
            <a:gradFill rotWithShape="true">
              <a:gsLst>
                <a:gs pos="0">
                  <a:srgbClr val="FEFAF9">
                    <a:alpha val="18823"/>
                  </a:srgbClr>
                </a:gs>
                <a:gs pos="100000">
                  <a:srgbClr val="FEFAF9">
                    <a:alpha val="100000"/>
                  </a:srgbClr>
                </a:gs>
              </a:gsLst>
              <a:lin ang="9438134"/>
            </a:gradFill>
          </p:spPr>
        </p:sp>
      </p:grpSp>
      <p:sp>
        <p:nvSpPr>
          <p:cNvPr name="Freeform 8" id="8"/>
          <p:cNvSpPr/>
          <p:nvPr/>
        </p:nvSpPr>
        <p:spPr>
          <a:xfrm flipH="false" flipV="false" rot="0">
            <a:off x="14923400" y="1451000"/>
            <a:ext cx="3351984" cy="468786"/>
          </a:xfrm>
          <a:custGeom>
            <a:avLst/>
            <a:gdLst/>
            <a:ahLst/>
            <a:cxnLst/>
            <a:rect r="r" b="b" t="t" l="l"/>
            <a:pathLst>
              <a:path h="468786" w="3351984">
                <a:moveTo>
                  <a:pt x="0" y="0"/>
                </a:moveTo>
                <a:lnTo>
                  <a:pt x="3351984" y="0"/>
                </a:lnTo>
                <a:lnTo>
                  <a:pt x="3351984" y="468786"/>
                </a:lnTo>
                <a:lnTo>
                  <a:pt x="0" y="468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3531374" y="3201350"/>
            <a:ext cx="6136052" cy="2146164"/>
            <a:chOff x="0" y="0"/>
            <a:chExt cx="8181403" cy="2861552"/>
          </a:xfrm>
        </p:grpSpPr>
        <p:sp>
          <p:nvSpPr>
            <p:cNvPr name="Freeform 10" id="10"/>
            <p:cNvSpPr/>
            <p:nvPr/>
          </p:nvSpPr>
          <p:spPr>
            <a:xfrm flipH="false" flipV="false" rot="0">
              <a:off x="0" y="0"/>
              <a:ext cx="8181340" cy="2861564"/>
            </a:xfrm>
            <a:custGeom>
              <a:avLst/>
              <a:gdLst/>
              <a:ahLst/>
              <a:cxnLst/>
              <a:rect r="r" b="b" t="t" l="l"/>
              <a:pathLst>
                <a:path h="2861564" w="8181340">
                  <a:moveTo>
                    <a:pt x="8181340" y="420878"/>
                  </a:moveTo>
                  <a:cubicBezTo>
                    <a:pt x="8181340" y="420878"/>
                    <a:pt x="6664833" y="0"/>
                    <a:pt x="4857877" y="1795018"/>
                  </a:cubicBezTo>
                  <a:cubicBezTo>
                    <a:pt x="3483229" y="752348"/>
                    <a:pt x="2641981" y="1451229"/>
                    <a:pt x="1895856" y="2197862"/>
                  </a:cubicBezTo>
                  <a:cubicBezTo>
                    <a:pt x="444246" y="1729740"/>
                    <a:pt x="0" y="2861564"/>
                    <a:pt x="0" y="2861564"/>
                  </a:cubicBezTo>
                  <a:lnTo>
                    <a:pt x="8181340" y="2861564"/>
                  </a:lnTo>
                  <a:close/>
                </a:path>
              </a:pathLst>
            </a:custGeom>
            <a:gradFill rotWithShape="true">
              <a:gsLst>
                <a:gs pos="0">
                  <a:srgbClr val="FEFAF9">
                    <a:alpha val="18823"/>
                  </a:srgbClr>
                </a:gs>
                <a:gs pos="100000">
                  <a:srgbClr val="FEFAF9">
                    <a:alpha val="100000"/>
                  </a:srgbClr>
                </a:gs>
              </a:gsLst>
              <a:lin ang="8311499"/>
            </a:gradFill>
          </p:spPr>
        </p:sp>
      </p:grpSp>
      <p:sp>
        <p:nvSpPr>
          <p:cNvPr name="Freeform 11" id="11"/>
          <p:cNvSpPr/>
          <p:nvPr/>
        </p:nvSpPr>
        <p:spPr>
          <a:xfrm flipH="false" flipV="false" rot="0">
            <a:off x="1563300" y="-891147"/>
            <a:ext cx="15161400" cy="2607100"/>
          </a:xfrm>
          <a:custGeom>
            <a:avLst/>
            <a:gdLst/>
            <a:ahLst/>
            <a:cxnLst/>
            <a:rect r="r" b="b" t="t" l="l"/>
            <a:pathLst>
              <a:path h="2607100" w="15161400">
                <a:moveTo>
                  <a:pt x="0" y="0"/>
                </a:moveTo>
                <a:lnTo>
                  <a:pt x="15161400" y="0"/>
                </a:lnTo>
                <a:lnTo>
                  <a:pt x="15161400" y="2607100"/>
                </a:lnTo>
                <a:lnTo>
                  <a:pt x="0" y="26071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4323886" y="3164752"/>
            <a:ext cx="3014236" cy="1677666"/>
          </a:xfrm>
          <a:custGeom>
            <a:avLst/>
            <a:gdLst/>
            <a:ahLst/>
            <a:cxnLst/>
            <a:rect r="r" b="b" t="t" l="l"/>
            <a:pathLst>
              <a:path h="1677666" w="3014236">
                <a:moveTo>
                  <a:pt x="0" y="0"/>
                </a:moveTo>
                <a:lnTo>
                  <a:pt x="3014236" y="0"/>
                </a:lnTo>
                <a:lnTo>
                  <a:pt x="3014236" y="1677666"/>
                </a:lnTo>
                <a:lnTo>
                  <a:pt x="0" y="16776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2737033" y="2654687"/>
            <a:ext cx="5682468" cy="991830"/>
          </a:xfrm>
          <a:custGeom>
            <a:avLst/>
            <a:gdLst/>
            <a:ahLst/>
            <a:cxnLst/>
            <a:rect r="r" b="b" t="t" l="l"/>
            <a:pathLst>
              <a:path h="991830" w="5682468">
                <a:moveTo>
                  <a:pt x="0" y="0"/>
                </a:moveTo>
                <a:lnTo>
                  <a:pt x="5682468" y="0"/>
                </a:lnTo>
                <a:lnTo>
                  <a:pt x="5682468" y="991830"/>
                </a:lnTo>
                <a:lnTo>
                  <a:pt x="0" y="9918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460054" y="2485492"/>
            <a:ext cx="730200" cy="7801508"/>
          </a:xfrm>
          <a:custGeom>
            <a:avLst/>
            <a:gdLst/>
            <a:ahLst/>
            <a:cxnLst/>
            <a:rect r="r" b="b" t="t" l="l"/>
            <a:pathLst>
              <a:path h="7801508" w="730200">
                <a:moveTo>
                  <a:pt x="0" y="0"/>
                </a:moveTo>
                <a:lnTo>
                  <a:pt x="730200" y="0"/>
                </a:lnTo>
                <a:lnTo>
                  <a:pt x="730200" y="7801508"/>
                </a:lnTo>
                <a:lnTo>
                  <a:pt x="0" y="78015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AutoShape 15" id="15"/>
          <p:cNvSpPr/>
          <p:nvPr/>
        </p:nvSpPr>
        <p:spPr>
          <a:xfrm>
            <a:off x="2192233" y="3074402"/>
            <a:ext cx="544800" cy="76200"/>
          </a:xfrm>
          <a:prstGeom prst="line">
            <a:avLst/>
          </a:prstGeom>
          <a:ln cap="rnd" w="28575">
            <a:solidFill>
              <a:srgbClr val="213363"/>
            </a:solidFill>
            <a:prstDash val="solid"/>
            <a:headEnd type="none" len="sm" w="sm"/>
            <a:tailEnd type="none" len="sm" w="sm"/>
          </a:ln>
        </p:spPr>
      </p:sp>
      <p:sp>
        <p:nvSpPr>
          <p:cNvPr name="Freeform 16" id="16"/>
          <p:cNvSpPr/>
          <p:nvPr/>
        </p:nvSpPr>
        <p:spPr>
          <a:xfrm flipH="false" flipV="false" rot="0">
            <a:off x="2727611" y="4305972"/>
            <a:ext cx="6831176" cy="4847553"/>
          </a:xfrm>
          <a:custGeom>
            <a:avLst/>
            <a:gdLst/>
            <a:ahLst/>
            <a:cxnLst/>
            <a:rect r="r" b="b" t="t" l="l"/>
            <a:pathLst>
              <a:path h="4847553" w="6831176">
                <a:moveTo>
                  <a:pt x="0" y="0"/>
                </a:moveTo>
                <a:lnTo>
                  <a:pt x="6831176" y="0"/>
                </a:lnTo>
                <a:lnTo>
                  <a:pt x="6831176" y="4847553"/>
                </a:lnTo>
                <a:lnTo>
                  <a:pt x="0" y="4847553"/>
                </a:lnTo>
                <a:lnTo>
                  <a:pt x="0" y="0"/>
                </a:lnTo>
                <a:close/>
              </a:path>
            </a:pathLst>
          </a:custGeom>
          <a:blipFill>
            <a:blip r:embed="rId13"/>
            <a:stretch>
              <a:fillRect l="0" t="0" r="0" b="0"/>
            </a:stretch>
          </a:blipFill>
        </p:spPr>
      </p:sp>
      <p:sp>
        <p:nvSpPr>
          <p:cNvPr name="TextBox 17" id="17"/>
          <p:cNvSpPr txBox="true"/>
          <p:nvPr/>
        </p:nvSpPr>
        <p:spPr>
          <a:xfrm rot="0">
            <a:off x="336531" y="3584721"/>
            <a:ext cx="7921148" cy="466698"/>
          </a:xfrm>
          <a:prstGeom prst="rect">
            <a:avLst/>
          </a:prstGeom>
        </p:spPr>
        <p:txBody>
          <a:bodyPr anchor="t" rtlCol="false" tIns="0" lIns="0" bIns="0" rIns="0">
            <a:spAutoFit/>
          </a:bodyPr>
          <a:lstStyle/>
          <a:p>
            <a:pPr algn="r">
              <a:lnSpc>
                <a:spcPts val="3600"/>
              </a:lnSpc>
            </a:pPr>
          </a:p>
        </p:txBody>
      </p:sp>
      <p:sp>
        <p:nvSpPr>
          <p:cNvPr name="TextBox 18" id="18"/>
          <p:cNvSpPr txBox="true"/>
          <p:nvPr/>
        </p:nvSpPr>
        <p:spPr>
          <a:xfrm rot="0">
            <a:off x="1170225" y="834100"/>
            <a:ext cx="15947550" cy="657225"/>
          </a:xfrm>
          <a:prstGeom prst="rect">
            <a:avLst/>
          </a:prstGeom>
        </p:spPr>
        <p:txBody>
          <a:bodyPr anchor="t" rtlCol="false" tIns="0" lIns="0" bIns="0" rIns="0">
            <a:spAutoFit/>
          </a:bodyPr>
          <a:lstStyle/>
          <a:p>
            <a:pPr algn="ctr">
              <a:lnSpc>
                <a:spcPts val="5280"/>
              </a:lnSpc>
            </a:pPr>
            <a:r>
              <a:rPr lang="en-US" sz="4400">
                <a:solidFill>
                  <a:srgbClr val="FEFAF9"/>
                </a:solidFill>
                <a:latin typeface="Limelight"/>
              </a:rPr>
              <a:t>Hasil Model</a:t>
            </a:r>
          </a:p>
        </p:txBody>
      </p:sp>
      <p:sp>
        <p:nvSpPr>
          <p:cNvPr name="TextBox 19" id="19"/>
          <p:cNvSpPr txBox="true"/>
          <p:nvPr/>
        </p:nvSpPr>
        <p:spPr>
          <a:xfrm rot="0">
            <a:off x="3842092" y="2907742"/>
            <a:ext cx="3472350" cy="485721"/>
          </a:xfrm>
          <a:prstGeom prst="rect">
            <a:avLst/>
          </a:prstGeom>
        </p:spPr>
        <p:txBody>
          <a:bodyPr anchor="t" rtlCol="false" tIns="0" lIns="0" bIns="0" rIns="0">
            <a:spAutoFit/>
          </a:bodyPr>
          <a:lstStyle/>
          <a:p>
            <a:pPr algn="ctr">
              <a:lnSpc>
                <a:spcPts val="3840"/>
              </a:lnSpc>
            </a:pPr>
            <a:r>
              <a:rPr lang="en-US" sz="3200">
                <a:solidFill>
                  <a:srgbClr val="FEFAF9"/>
                </a:solidFill>
                <a:latin typeface="Limelight"/>
              </a:rPr>
              <a:t>Regresi Linear</a:t>
            </a:r>
          </a:p>
        </p:txBody>
      </p:sp>
      <p:sp>
        <p:nvSpPr>
          <p:cNvPr name="TextBox 20" id="20"/>
          <p:cNvSpPr txBox="true"/>
          <p:nvPr/>
        </p:nvSpPr>
        <p:spPr>
          <a:xfrm rot="0">
            <a:off x="9966975" y="4776521"/>
            <a:ext cx="6757725" cy="3209925"/>
          </a:xfrm>
          <a:prstGeom prst="rect">
            <a:avLst/>
          </a:prstGeom>
        </p:spPr>
        <p:txBody>
          <a:bodyPr anchor="t" rtlCol="false" tIns="0" lIns="0" bIns="0" rIns="0">
            <a:spAutoFit/>
          </a:bodyPr>
          <a:lstStyle/>
          <a:p>
            <a:pPr algn="just">
              <a:lnSpc>
                <a:spcPts val="3600"/>
              </a:lnSpc>
            </a:pPr>
            <a:r>
              <a:rPr lang="en-US" sz="3000">
                <a:solidFill>
                  <a:srgbClr val="11224E"/>
                </a:solidFill>
                <a:latin typeface="Raleway Medium"/>
              </a:rPr>
              <a:t>Model prediksi harga tiket pesawat yang digunakan sangat akurat dengan nilai R² sempurna (1.0) dan kesalahan yang sangat kecil . Nilai AIC dan BIC yang sangat rendah menunjukkan model ini efisien dan sesuai dengan data tanpa overfitting.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grpSp>
        <p:nvGrpSpPr>
          <p:cNvPr name="Group 2" id="2"/>
          <p:cNvGrpSpPr/>
          <p:nvPr/>
        </p:nvGrpSpPr>
        <p:grpSpPr>
          <a:xfrm rot="0">
            <a:off x="-4163280" y="4217769"/>
            <a:ext cx="7023892" cy="6254518"/>
            <a:chOff x="0" y="0"/>
            <a:chExt cx="9365189" cy="8339357"/>
          </a:xfrm>
        </p:grpSpPr>
        <p:sp>
          <p:nvSpPr>
            <p:cNvPr name="Freeform 3" id="3"/>
            <p:cNvSpPr/>
            <p:nvPr/>
          </p:nvSpPr>
          <p:spPr>
            <a:xfrm flipH="false" flipV="false" rot="0">
              <a:off x="381" y="0"/>
              <a:ext cx="9364726" cy="8339074"/>
            </a:xfrm>
            <a:custGeom>
              <a:avLst/>
              <a:gdLst/>
              <a:ahLst/>
              <a:cxnLst/>
              <a:rect r="r" b="b" t="t" l="l"/>
              <a:pathLst>
                <a:path h="8339074" w="9364726">
                  <a:moveTo>
                    <a:pt x="0" y="416179"/>
                  </a:moveTo>
                  <a:cubicBezTo>
                    <a:pt x="0" y="416179"/>
                    <a:pt x="2601214" y="0"/>
                    <a:pt x="4236339" y="3547872"/>
                  </a:cubicBezTo>
                  <a:cubicBezTo>
                    <a:pt x="6059805" y="3547872"/>
                    <a:pt x="7060566" y="5059172"/>
                    <a:pt x="7060566" y="6758432"/>
                  </a:cubicBezTo>
                  <a:cubicBezTo>
                    <a:pt x="8661019" y="6758432"/>
                    <a:pt x="9364726" y="8339074"/>
                    <a:pt x="9364726" y="8339074"/>
                  </a:cubicBezTo>
                  <a:lnTo>
                    <a:pt x="0" y="8339074"/>
                  </a:lnTo>
                  <a:close/>
                </a:path>
              </a:pathLst>
            </a:custGeom>
            <a:gradFill rotWithShape="true">
              <a:gsLst>
                <a:gs pos="0">
                  <a:srgbClr val="FEFAF9">
                    <a:alpha val="18823"/>
                  </a:srgbClr>
                </a:gs>
                <a:gs pos="100000">
                  <a:srgbClr val="FEFAF9">
                    <a:alpha val="100000"/>
                  </a:srgbClr>
                </a:gs>
              </a:gsLst>
              <a:lin ang="8099331"/>
            </a:gradFill>
          </p:spPr>
        </p:sp>
      </p:grpSp>
      <p:grpSp>
        <p:nvGrpSpPr>
          <p:cNvPr name="Group 4" id="4"/>
          <p:cNvGrpSpPr/>
          <p:nvPr/>
        </p:nvGrpSpPr>
        <p:grpSpPr>
          <a:xfrm rot="0">
            <a:off x="15299740" y="8213797"/>
            <a:ext cx="3377174" cy="3005712"/>
            <a:chOff x="0" y="0"/>
            <a:chExt cx="4502899" cy="4007616"/>
          </a:xfrm>
        </p:grpSpPr>
        <p:sp>
          <p:nvSpPr>
            <p:cNvPr name="Freeform 5" id="5"/>
            <p:cNvSpPr/>
            <p:nvPr/>
          </p:nvSpPr>
          <p:spPr>
            <a:xfrm flipH="false" flipV="false" rot="0">
              <a:off x="0" y="0"/>
              <a:ext cx="4502785" cy="4007485"/>
            </a:xfrm>
            <a:custGeom>
              <a:avLst/>
              <a:gdLst/>
              <a:ahLst/>
              <a:cxnLst/>
              <a:rect r="r" b="b" t="t" l="l"/>
              <a:pathLst>
                <a:path h="4007485" w="4502785">
                  <a:moveTo>
                    <a:pt x="4500372" y="200025"/>
                  </a:moveTo>
                  <a:cubicBezTo>
                    <a:pt x="4500372" y="200025"/>
                    <a:pt x="3250311" y="0"/>
                    <a:pt x="2464562" y="1704975"/>
                  </a:cubicBezTo>
                  <a:cubicBezTo>
                    <a:pt x="1588262" y="1704975"/>
                    <a:pt x="1107313" y="2431288"/>
                    <a:pt x="1107313" y="3247898"/>
                  </a:cubicBezTo>
                  <a:cubicBezTo>
                    <a:pt x="338201" y="3247898"/>
                    <a:pt x="0" y="4007485"/>
                    <a:pt x="0" y="4007485"/>
                  </a:cubicBezTo>
                  <a:lnTo>
                    <a:pt x="4502785" y="4007485"/>
                  </a:lnTo>
                  <a:lnTo>
                    <a:pt x="4502785" y="200025"/>
                  </a:lnTo>
                  <a:close/>
                </a:path>
              </a:pathLst>
            </a:custGeom>
            <a:gradFill rotWithShape="true">
              <a:gsLst>
                <a:gs pos="0">
                  <a:srgbClr val="FEFAF9">
                    <a:alpha val="18823"/>
                  </a:srgbClr>
                </a:gs>
                <a:gs pos="100000">
                  <a:srgbClr val="FEFAF9">
                    <a:alpha val="100000"/>
                  </a:srgbClr>
                </a:gs>
              </a:gsLst>
              <a:lin ang="8099331"/>
            </a:gradFill>
          </p:spPr>
        </p:sp>
      </p:grpSp>
      <p:grpSp>
        <p:nvGrpSpPr>
          <p:cNvPr name="Group 6" id="6"/>
          <p:cNvGrpSpPr/>
          <p:nvPr/>
        </p:nvGrpSpPr>
        <p:grpSpPr>
          <a:xfrm rot="0">
            <a:off x="-855874" y="772956"/>
            <a:ext cx="2898560" cy="1015514"/>
            <a:chOff x="0" y="0"/>
            <a:chExt cx="3864747" cy="1354019"/>
          </a:xfrm>
        </p:grpSpPr>
        <p:sp>
          <p:nvSpPr>
            <p:cNvPr name="Freeform 7" id="7"/>
            <p:cNvSpPr/>
            <p:nvPr/>
          </p:nvSpPr>
          <p:spPr>
            <a:xfrm flipH="false" flipV="false" rot="0">
              <a:off x="127" y="127"/>
              <a:ext cx="3864610" cy="1353947"/>
            </a:xfrm>
            <a:custGeom>
              <a:avLst/>
              <a:gdLst/>
              <a:ahLst/>
              <a:cxnLst/>
              <a:rect r="r" b="b" t="t" l="l"/>
              <a:pathLst>
                <a:path h="1353947" w="3864610">
                  <a:moveTo>
                    <a:pt x="0" y="199009"/>
                  </a:moveTo>
                  <a:cubicBezTo>
                    <a:pt x="0" y="199009"/>
                    <a:pt x="717931" y="0"/>
                    <a:pt x="1569212" y="851281"/>
                  </a:cubicBezTo>
                  <a:cubicBezTo>
                    <a:pt x="2215261" y="359029"/>
                    <a:pt x="2615438" y="687197"/>
                    <a:pt x="2970276" y="1040003"/>
                  </a:cubicBezTo>
                  <a:cubicBezTo>
                    <a:pt x="3657473" y="820547"/>
                    <a:pt x="3864610" y="1353947"/>
                    <a:pt x="3864610" y="1353947"/>
                  </a:cubicBezTo>
                  <a:lnTo>
                    <a:pt x="0" y="1353947"/>
                  </a:lnTo>
                  <a:close/>
                </a:path>
              </a:pathLst>
            </a:custGeom>
            <a:gradFill rotWithShape="true">
              <a:gsLst>
                <a:gs pos="0">
                  <a:srgbClr val="FEFAF9">
                    <a:alpha val="18823"/>
                  </a:srgbClr>
                </a:gs>
                <a:gs pos="100000">
                  <a:srgbClr val="FEFAF9">
                    <a:alpha val="100000"/>
                  </a:srgbClr>
                </a:gs>
              </a:gsLst>
              <a:lin ang="9438134"/>
            </a:gradFill>
          </p:spPr>
        </p:sp>
      </p:grpSp>
      <p:sp>
        <p:nvSpPr>
          <p:cNvPr name="Freeform 8" id="8"/>
          <p:cNvSpPr/>
          <p:nvPr/>
        </p:nvSpPr>
        <p:spPr>
          <a:xfrm flipH="false" flipV="false" rot="0">
            <a:off x="8607900" y="427650"/>
            <a:ext cx="3351984" cy="468786"/>
          </a:xfrm>
          <a:custGeom>
            <a:avLst/>
            <a:gdLst/>
            <a:ahLst/>
            <a:cxnLst/>
            <a:rect r="r" b="b" t="t" l="l"/>
            <a:pathLst>
              <a:path h="468786" w="3351984">
                <a:moveTo>
                  <a:pt x="0" y="0"/>
                </a:moveTo>
                <a:lnTo>
                  <a:pt x="3351984" y="0"/>
                </a:lnTo>
                <a:lnTo>
                  <a:pt x="3351984" y="468786"/>
                </a:lnTo>
                <a:lnTo>
                  <a:pt x="0" y="468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3608591" y="-372946"/>
            <a:ext cx="11070818" cy="7930731"/>
          </a:xfrm>
          <a:custGeom>
            <a:avLst/>
            <a:gdLst/>
            <a:ahLst/>
            <a:cxnLst/>
            <a:rect r="r" b="b" t="t" l="l"/>
            <a:pathLst>
              <a:path h="7930731" w="11070818">
                <a:moveTo>
                  <a:pt x="0" y="0"/>
                </a:moveTo>
                <a:lnTo>
                  <a:pt x="11070818" y="0"/>
                </a:lnTo>
                <a:lnTo>
                  <a:pt x="11070818" y="7930732"/>
                </a:lnTo>
                <a:lnTo>
                  <a:pt x="0" y="7930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3842615" y="1970451"/>
            <a:ext cx="10602769" cy="5168666"/>
          </a:xfrm>
          <a:custGeom>
            <a:avLst/>
            <a:gdLst/>
            <a:ahLst/>
            <a:cxnLst/>
            <a:rect r="r" b="b" t="t" l="l"/>
            <a:pathLst>
              <a:path h="5168666" w="10602769">
                <a:moveTo>
                  <a:pt x="0" y="0"/>
                </a:moveTo>
                <a:lnTo>
                  <a:pt x="10602770" y="0"/>
                </a:lnTo>
                <a:lnTo>
                  <a:pt x="10602770" y="5168666"/>
                </a:lnTo>
                <a:lnTo>
                  <a:pt x="0" y="5168666"/>
                </a:lnTo>
                <a:lnTo>
                  <a:pt x="0" y="0"/>
                </a:lnTo>
                <a:close/>
              </a:path>
            </a:pathLst>
          </a:custGeom>
          <a:blipFill>
            <a:blip r:embed="rId7"/>
            <a:stretch>
              <a:fillRect l="0" t="0" r="0" b="0"/>
            </a:stretch>
          </a:blipFill>
        </p:spPr>
      </p:sp>
      <p:sp>
        <p:nvSpPr>
          <p:cNvPr name="Freeform 11" id="11"/>
          <p:cNvSpPr/>
          <p:nvPr/>
        </p:nvSpPr>
        <p:spPr>
          <a:xfrm flipH="false" flipV="false" rot="0">
            <a:off x="14898507" y="3060951"/>
            <a:ext cx="2760303" cy="2313636"/>
          </a:xfrm>
          <a:custGeom>
            <a:avLst/>
            <a:gdLst/>
            <a:ahLst/>
            <a:cxnLst/>
            <a:rect r="r" b="b" t="t" l="l"/>
            <a:pathLst>
              <a:path h="2313636" w="2760303">
                <a:moveTo>
                  <a:pt x="0" y="0"/>
                </a:moveTo>
                <a:lnTo>
                  <a:pt x="2760303" y="0"/>
                </a:lnTo>
                <a:lnTo>
                  <a:pt x="2760303" y="2313636"/>
                </a:lnTo>
                <a:lnTo>
                  <a:pt x="0" y="2313636"/>
                </a:lnTo>
                <a:lnTo>
                  <a:pt x="0" y="0"/>
                </a:lnTo>
                <a:close/>
              </a:path>
            </a:pathLst>
          </a:custGeom>
          <a:blipFill>
            <a:blip r:embed="rId8">
              <a:alphaModFix amt="43999"/>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170225" y="1014013"/>
            <a:ext cx="15947550" cy="809625"/>
          </a:xfrm>
          <a:prstGeom prst="rect">
            <a:avLst/>
          </a:prstGeom>
        </p:spPr>
        <p:txBody>
          <a:bodyPr anchor="t" rtlCol="false" tIns="0" lIns="0" bIns="0" rIns="0">
            <a:spAutoFit/>
          </a:bodyPr>
          <a:lstStyle/>
          <a:p>
            <a:pPr algn="ctr">
              <a:lnSpc>
                <a:spcPts val="6480"/>
              </a:lnSpc>
            </a:pPr>
            <a:r>
              <a:rPr lang="en-US" sz="5400">
                <a:solidFill>
                  <a:srgbClr val="FEFAF9"/>
                </a:solidFill>
                <a:latin typeface="Limelight"/>
              </a:rPr>
              <a:t>Hasil Visualisasi Data Model</a:t>
            </a:r>
          </a:p>
        </p:txBody>
      </p:sp>
      <p:sp>
        <p:nvSpPr>
          <p:cNvPr name="TextBox 13" id="13"/>
          <p:cNvSpPr txBox="true"/>
          <p:nvPr/>
        </p:nvSpPr>
        <p:spPr>
          <a:xfrm rot="0">
            <a:off x="2860612" y="7691136"/>
            <a:ext cx="13418047" cy="2295525"/>
          </a:xfrm>
          <a:prstGeom prst="rect">
            <a:avLst/>
          </a:prstGeom>
        </p:spPr>
        <p:txBody>
          <a:bodyPr anchor="t" rtlCol="false" tIns="0" lIns="0" bIns="0" rIns="0">
            <a:spAutoFit/>
          </a:bodyPr>
          <a:lstStyle/>
          <a:p>
            <a:pPr algn="just" marL="647700" indent="-323850" lvl="1">
              <a:lnSpc>
                <a:spcPts val="3600"/>
              </a:lnSpc>
              <a:buFont typeface="Arial"/>
              <a:buChar char="•"/>
            </a:pPr>
            <a:r>
              <a:rPr lang="en-US" sz="3000">
                <a:solidFill>
                  <a:srgbClr val="11224E"/>
                </a:solidFill>
                <a:latin typeface="Raleway Medium"/>
              </a:rPr>
              <a:t>Prediksi dari semua model sangat mendekati nilai aktual.</a:t>
            </a:r>
          </a:p>
          <a:p>
            <a:pPr algn="just" marL="647700" indent="-323850" lvl="1">
              <a:lnSpc>
                <a:spcPts val="3600"/>
              </a:lnSpc>
              <a:buFont typeface="Arial"/>
              <a:buChar char="•"/>
            </a:pPr>
            <a:r>
              <a:rPr lang="en-US" sz="3000">
                <a:solidFill>
                  <a:srgbClr val="11224E"/>
                </a:solidFill>
                <a:latin typeface="Raleway Medium"/>
              </a:rPr>
              <a:t>Prediksi Linear Regression  yang paling mendekati  dari nilai aktual nya.</a:t>
            </a:r>
          </a:p>
          <a:p>
            <a:pPr algn="just" marL="647700" indent="-323850" lvl="1">
              <a:lnSpc>
                <a:spcPts val="3600"/>
              </a:lnSpc>
              <a:buFont typeface="Arial"/>
              <a:buChar char="•"/>
            </a:pPr>
            <a:r>
              <a:rPr lang="en-US" sz="3000">
                <a:solidFill>
                  <a:srgbClr val="11224E"/>
                </a:solidFill>
                <a:latin typeface="Raleway Medium"/>
              </a:rPr>
              <a:t>Ada perbedaan kecil dalam prediksi dari Decision Tree, Random Forest, dan ANN, namun tetap sangat akurat.</a:t>
            </a:r>
          </a:p>
          <a:p>
            <a:pPr algn="just">
              <a:lnSpc>
                <a:spcPts val="3600"/>
              </a:lnSpc>
            </a:pPr>
          </a:p>
        </p:txBody>
      </p:sp>
      <p:sp>
        <p:nvSpPr>
          <p:cNvPr name="Freeform 14" id="14"/>
          <p:cNvSpPr/>
          <p:nvPr/>
        </p:nvSpPr>
        <p:spPr>
          <a:xfrm flipH="false" flipV="false" rot="0">
            <a:off x="629213" y="3060951"/>
            <a:ext cx="2760303" cy="2313636"/>
          </a:xfrm>
          <a:custGeom>
            <a:avLst/>
            <a:gdLst/>
            <a:ahLst/>
            <a:cxnLst/>
            <a:rect r="r" b="b" t="t" l="l"/>
            <a:pathLst>
              <a:path h="2313636" w="2760303">
                <a:moveTo>
                  <a:pt x="0" y="0"/>
                </a:moveTo>
                <a:lnTo>
                  <a:pt x="2760303" y="0"/>
                </a:lnTo>
                <a:lnTo>
                  <a:pt x="2760303" y="2313636"/>
                </a:lnTo>
                <a:lnTo>
                  <a:pt x="0" y="2313636"/>
                </a:lnTo>
                <a:lnTo>
                  <a:pt x="0" y="0"/>
                </a:lnTo>
                <a:close/>
              </a:path>
            </a:pathLst>
          </a:custGeom>
          <a:blipFill>
            <a:blip r:embed="rId8">
              <a:alphaModFix amt="43999"/>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grpSp>
        <p:nvGrpSpPr>
          <p:cNvPr name="Group 2" id="2"/>
          <p:cNvGrpSpPr/>
          <p:nvPr/>
        </p:nvGrpSpPr>
        <p:grpSpPr>
          <a:xfrm rot="0">
            <a:off x="14910806" y="8186422"/>
            <a:ext cx="3377174" cy="3005712"/>
            <a:chOff x="0" y="0"/>
            <a:chExt cx="4502899" cy="4007616"/>
          </a:xfrm>
        </p:grpSpPr>
        <p:sp>
          <p:nvSpPr>
            <p:cNvPr name="Freeform 3" id="3"/>
            <p:cNvSpPr/>
            <p:nvPr/>
          </p:nvSpPr>
          <p:spPr>
            <a:xfrm flipH="false" flipV="false" rot="0">
              <a:off x="0" y="0"/>
              <a:ext cx="4502785" cy="4007485"/>
            </a:xfrm>
            <a:custGeom>
              <a:avLst/>
              <a:gdLst/>
              <a:ahLst/>
              <a:cxnLst/>
              <a:rect r="r" b="b" t="t" l="l"/>
              <a:pathLst>
                <a:path h="4007485" w="4502785">
                  <a:moveTo>
                    <a:pt x="4500372" y="200025"/>
                  </a:moveTo>
                  <a:cubicBezTo>
                    <a:pt x="4500372" y="200025"/>
                    <a:pt x="3250311" y="0"/>
                    <a:pt x="2464562" y="1704975"/>
                  </a:cubicBezTo>
                  <a:cubicBezTo>
                    <a:pt x="1588262" y="1704975"/>
                    <a:pt x="1107313" y="2431288"/>
                    <a:pt x="1107313" y="3247898"/>
                  </a:cubicBezTo>
                  <a:cubicBezTo>
                    <a:pt x="338201" y="3247898"/>
                    <a:pt x="0" y="4007485"/>
                    <a:pt x="0" y="4007485"/>
                  </a:cubicBezTo>
                  <a:lnTo>
                    <a:pt x="4502785" y="4007485"/>
                  </a:lnTo>
                  <a:lnTo>
                    <a:pt x="4502785" y="200025"/>
                  </a:lnTo>
                  <a:close/>
                </a:path>
              </a:pathLst>
            </a:custGeom>
            <a:gradFill rotWithShape="true">
              <a:gsLst>
                <a:gs pos="0">
                  <a:srgbClr val="FEFAF9">
                    <a:alpha val="18823"/>
                  </a:srgbClr>
                </a:gs>
                <a:gs pos="100000">
                  <a:srgbClr val="FEFAF9">
                    <a:alpha val="100000"/>
                  </a:srgbClr>
                </a:gs>
              </a:gsLst>
              <a:lin ang="8099331"/>
            </a:gradFill>
          </p:spPr>
        </p:sp>
      </p:grpSp>
      <p:grpSp>
        <p:nvGrpSpPr>
          <p:cNvPr name="Group 4" id="4"/>
          <p:cNvGrpSpPr/>
          <p:nvPr/>
        </p:nvGrpSpPr>
        <p:grpSpPr>
          <a:xfrm rot="0">
            <a:off x="-855874" y="772956"/>
            <a:ext cx="2898560" cy="1015514"/>
            <a:chOff x="0" y="0"/>
            <a:chExt cx="3864747" cy="1354019"/>
          </a:xfrm>
        </p:grpSpPr>
        <p:sp>
          <p:nvSpPr>
            <p:cNvPr name="Freeform 5" id="5"/>
            <p:cNvSpPr/>
            <p:nvPr/>
          </p:nvSpPr>
          <p:spPr>
            <a:xfrm flipH="false" flipV="false" rot="0">
              <a:off x="127" y="127"/>
              <a:ext cx="3864610" cy="1353947"/>
            </a:xfrm>
            <a:custGeom>
              <a:avLst/>
              <a:gdLst/>
              <a:ahLst/>
              <a:cxnLst/>
              <a:rect r="r" b="b" t="t" l="l"/>
              <a:pathLst>
                <a:path h="1353947" w="3864610">
                  <a:moveTo>
                    <a:pt x="0" y="199009"/>
                  </a:moveTo>
                  <a:cubicBezTo>
                    <a:pt x="0" y="199009"/>
                    <a:pt x="717931" y="0"/>
                    <a:pt x="1569212" y="851281"/>
                  </a:cubicBezTo>
                  <a:cubicBezTo>
                    <a:pt x="2215261" y="359029"/>
                    <a:pt x="2615438" y="687197"/>
                    <a:pt x="2970276" y="1040003"/>
                  </a:cubicBezTo>
                  <a:cubicBezTo>
                    <a:pt x="3657473" y="820547"/>
                    <a:pt x="3864610" y="1353947"/>
                    <a:pt x="3864610" y="1353947"/>
                  </a:cubicBezTo>
                  <a:lnTo>
                    <a:pt x="0" y="1353947"/>
                  </a:lnTo>
                  <a:close/>
                </a:path>
              </a:pathLst>
            </a:custGeom>
            <a:gradFill rotWithShape="true">
              <a:gsLst>
                <a:gs pos="0">
                  <a:srgbClr val="FEFAF9">
                    <a:alpha val="18823"/>
                  </a:srgbClr>
                </a:gs>
                <a:gs pos="100000">
                  <a:srgbClr val="FEFAF9">
                    <a:alpha val="100000"/>
                  </a:srgbClr>
                </a:gs>
              </a:gsLst>
              <a:lin ang="9438134"/>
            </a:gradFill>
          </p:spPr>
        </p:sp>
      </p:grpSp>
      <p:sp>
        <p:nvSpPr>
          <p:cNvPr name="Freeform 6" id="6"/>
          <p:cNvSpPr/>
          <p:nvPr/>
        </p:nvSpPr>
        <p:spPr>
          <a:xfrm flipH="false" flipV="false" rot="0">
            <a:off x="8607900" y="427650"/>
            <a:ext cx="3351984" cy="468786"/>
          </a:xfrm>
          <a:custGeom>
            <a:avLst/>
            <a:gdLst/>
            <a:ahLst/>
            <a:cxnLst/>
            <a:rect r="r" b="b" t="t" l="l"/>
            <a:pathLst>
              <a:path h="468786" w="3351984">
                <a:moveTo>
                  <a:pt x="0" y="0"/>
                </a:moveTo>
                <a:lnTo>
                  <a:pt x="3351984" y="0"/>
                </a:lnTo>
                <a:lnTo>
                  <a:pt x="3351984" y="468786"/>
                </a:lnTo>
                <a:lnTo>
                  <a:pt x="0" y="468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4910806" y="334699"/>
            <a:ext cx="6136052" cy="2146164"/>
            <a:chOff x="0" y="0"/>
            <a:chExt cx="8181403" cy="2861552"/>
          </a:xfrm>
        </p:grpSpPr>
        <p:sp>
          <p:nvSpPr>
            <p:cNvPr name="Freeform 8" id="8"/>
            <p:cNvSpPr/>
            <p:nvPr/>
          </p:nvSpPr>
          <p:spPr>
            <a:xfrm flipH="false" flipV="false" rot="0">
              <a:off x="0" y="0"/>
              <a:ext cx="8181340" cy="2861564"/>
            </a:xfrm>
            <a:custGeom>
              <a:avLst/>
              <a:gdLst/>
              <a:ahLst/>
              <a:cxnLst/>
              <a:rect r="r" b="b" t="t" l="l"/>
              <a:pathLst>
                <a:path h="2861564" w="8181340">
                  <a:moveTo>
                    <a:pt x="8181340" y="420878"/>
                  </a:moveTo>
                  <a:cubicBezTo>
                    <a:pt x="8181340" y="420878"/>
                    <a:pt x="6664833" y="0"/>
                    <a:pt x="4857877" y="1795018"/>
                  </a:cubicBezTo>
                  <a:cubicBezTo>
                    <a:pt x="3483229" y="752348"/>
                    <a:pt x="2641981" y="1451229"/>
                    <a:pt x="1895856" y="2197862"/>
                  </a:cubicBezTo>
                  <a:cubicBezTo>
                    <a:pt x="444246" y="1729740"/>
                    <a:pt x="0" y="2861564"/>
                    <a:pt x="0" y="2861564"/>
                  </a:cubicBezTo>
                  <a:lnTo>
                    <a:pt x="8181340" y="2861564"/>
                  </a:lnTo>
                  <a:close/>
                </a:path>
              </a:pathLst>
            </a:custGeom>
            <a:gradFill rotWithShape="true">
              <a:gsLst>
                <a:gs pos="0">
                  <a:srgbClr val="FEFAF9">
                    <a:alpha val="18823"/>
                  </a:srgbClr>
                </a:gs>
                <a:gs pos="100000">
                  <a:srgbClr val="FEFAF9">
                    <a:alpha val="100000"/>
                  </a:srgbClr>
                </a:gs>
              </a:gsLst>
              <a:lin ang="8311499"/>
            </a:gradFill>
          </p:spPr>
        </p:sp>
      </p:grpSp>
      <p:sp>
        <p:nvSpPr>
          <p:cNvPr name="Freeform 9" id="9"/>
          <p:cNvSpPr/>
          <p:nvPr/>
        </p:nvSpPr>
        <p:spPr>
          <a:xfrm flipH="false" flipV="false" rot="0">
            <a:off x="16988327" y="9541843"/>
            <a:ext cx="3014236" cy="1677666"/>
          </a:xfrm>
          <a:custGeom>
            <a:avLst/>
            <a:gdLst/>
            <a:ahLst/>
            <a:cxnLst/>
            <a:rect r="r" b="b" t="t" l="l"/>
            <a:pathLst>
              <a:path h="1677666" w="3014236">
                <a:moveTo>
                  <a:pt x="0" y="0"/>
                </a:moveTo>
                <a:lnTo>
                  <a:pt x="3014236" y="0"/>
                </a:lnTo>
                <a:lnTo>
                  <a:pt x="3014236" y="1677666"/>
                </a:lnTo>
                <a:lnTo>
                  <a:pt x="0" y="16776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3165562" y="2480863"/>
            <a:ext cx="11956876" cy="2217457"/>
          </a:xfrm>
          <a:custGeom>
            <a:avLst/>
            <a:gdLst/>
            <a:ahLst/>
            <a:cxnLst/>
            <a:rect r="r" b="b" t="t" l="l"/>
            <a:pathLst>
              <a:path h="2217457" w="11956876">
                <a:moveTo>
                  <a:pt x="0" y="0"/>
                </a:moveTo>
                <a:lnTo>
                  <a:pt x="11956876" y="0"/>
                </a:lnTo>
                <a:lnTo>
                  <a:pt x="11956876" y="2217457"/>
                </a:lnTo>
                <a:lnTo>
                  <a:pt x="0" y="22174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3419745" y="2869734"/>
            <a:ext cx="11491061" cy="1439715"/>
          </a:xfrm>
          <a:custGeom>
            <a:avLst/>
            <a:gdLst/>
            <a:ahLst/>
            <a:cxnLst/>
            <a:rect r="r" b="b" t="t" l="l"/>
            <a:pathLst>
              <a:path h="1439715" w="11491061">
                <a:moveTo>
                  <a:pt x="0" y="0"/>
                </a:moveTo>
                <a:lnTo>
                  <a:pt x="11491061" y="0"/>
                </a:lnTo>
                <a:lnTo>
                  <a:pt x="11491061" y="1439715"/>
                </a:lnTo>
                <a:lnTo>
                  <a:pt x="0" y="1439715"/>
                </a:lnTo>
                <a:lnTo>
                  <a:pt x="0" y="0"/>
                </a:lnTo>
                <a:close/>
              </a:path>
            </a:pathLst>
          </a:custGeom>
          <a:blipFill>
            <a:blip r:embed="rId9"/>
            <a:stretch>
              <a:fillRect l="0" t="0" r="0" b="0"/>
            </a:stretch>
          </a:blipFill>
        </p:spPr>
      </p:sp>
      <p:sp>
        <p:nvSpPr>
          <p:cNvPr name="TextBox 12" id="12"/>
          <p:cNvSpPr txBox="true"/>
          <p:nvPr/>
        </p:nvSpPr>
        <p:spPr>
          <a:xfrm rot="0">
            <a:off x="1170225" y="1290238"/>
            <a:ext cx="15947550" cy="809625"/>
          </a:xfrm>
          <a:prstGeom prst="rect">
            <a:avLst/>
          </a:prstGeom>
        </p:spPr>
        <p:txBody>
          <a:bodyPr anchor="t" rtlCol="false" tIns="0" lIns="0" bIns="0" rIns="0">
            <a:spAutoFit/>
          </a:bodyPr>
          <a:lstStyle/>
          <a:p>
            <a:pPr algn="ctr">
              <a:lnSpc>
                <a:spcPts val="6480"/>
              </a:lnSpc>
            </a:pPr>
            <a:r>
              <a:rPr lang="en-US" sz="5400">
                <a:solidFill>
                  <a:srgbClr val="4C6FBF"/>
                </a:solidFill>
                <a:latin typeface="Limelight"/>
              </a:rPr>
              <a:t>Hasil Visualisasi Data Model</a:t>
            </a:r>
          </a:p>
        </p:txBody>
      </p:sp>
      <p:sp>
        <p:nvSpPr>
          <p:cNvPr name="Freeform 13" id="13"/>
          <p:cNvSpPr/>
          <p:nvPr/>
        </p:nvSpPr>
        <p:spPr>
          <a:xfrm flipH="true" flipV="false" rot="0">
            <a:off x="-5514319" y="6008253"/>
            <a:ext cx="14679595" cy="5211256"/>
          </a:xfrm>
          <a:custGeom>
            <a:avLst/>
            <a:gdLst/>
            <a:ahLst/>
            <a:cxnLst/>
            <a:rect r="r" b="b" t="t" l="l"/>
            <a:pathLst>
              <a:path h="5211256" w="14679595">
                <a:moveTo>
                  <a:pt x="14679594" y="0"/>
                </a:moveTo>
                <a:lnTo>
                  <a:pt x="0" y="0"/>
                </a:lnTo>
                <a:lnTo>
                  <a:pt x="0" y="5211256"/>
                </a:lnTo>
                <a:lnTo>
                  <a:pt x="14679594" y="5211256"/>
                </a:lnTo>
                <a:lnTo>
                  <a:pt x="14679594" y="0"/>
                </a:lnTo>
                <a:close/>
              </a:path>
            </a:pathLst>
          </a:custGeom>
          <a:blipFill>
            <a:blip r:embed="rId10">
              <a:alphaModFix amt="6700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2434977" y="5460320"/>
            <a:ext cx="13418047" cy="4124325"/>
          </a:xfrm>
          <a:prstGeom prst="rect">
            <a:avLst/>
          </a:prstGeom>
        </p:spPr>
        <p:txBody>
          <a:bodyPr anchor="t" rtlCol="false" tIns="0" lIns="0" bIns="0" rIns="0">
            <a:spAutoFit/>
          </a:bodyPr>
          <a:lstStyle/>
          <a:p>
            <a:pPr algn="just" marL="647700" indent="-323850" lvl="1">
              <a:lnSpc>
                <a:spcPts val="3600"/>
              </a:lnSpc>
              <a:buFont typeface="Arial"/>
              <a:buChar char="•"/>
            </a:pPr>
            <a:r>
              <a:rPr lang="en-US" sz="3000">
                <a:solidFill>
                  <a:srgbClr val="11224E"/>
                </a:solidFill>
                <a:latin typeface="Raleway Medium"/>
              </a:rPr>
              <a:t>ANN: Perbedaan sebesar 1.462, menunjukkan prediksi sedikit lebih rendah daripada nilai aktual.</a:t>
            </a:r>
          </a:p>
          <a:p>
            <a:pPr algn="just" marL="647700" indent="-323850" lvl="1">
              <a:lnSpc>
                <a:spcPts val="3600"/>
              </a:lnSpc>
              <a:buFont typeface="Arial"/>
              <a:buChar char="•"/>
            </a:pPr>
            <a:r>
              <a:rPr lang="en-US" sz="3000">
                <a:solidFill>
                  <a:srgbClr val="11224E"/>
                </a:solidFill>
                <a:latin typeface="Raleway Medium"/>
              </a:rPr>
              <a:t>Decision Tree: Perbedaan sebesar -7.015, menunjukkan prediksi lebih tinggi daripada nilai aktual.</a:t>
            </a:r>
          </a:p>
          <a:p>
            <a:pPr algn="just" marL="647700" indent="-323850" lvl="1">
              <a:lnSpc>
                <a:spcPts val="3600"/>
              </a:lnSpc>
              <a:buFont typeface="Arial"/>
              <a:buChar char="•"/>
            </a:pPr>
            <a:r>
              <a:rPr lang="en-US" sz="3000">
                <a:solidFill>
                  <a:srgbClr val="11224E"/>
                </a:solidFill>
                <a:latin typeface="Raleway Medium"/>
              </a:rPr>
              <a:t>Linear Regression: Perbedaan sebesar 0, menunjukkan prediksi sama persis dengan nilai aktual.</a:t>
            </a:r>
          </a:p>
          <a:p>
            <a:pPr algn="just" marL="647700" indent="-323850" lvl="1">
              <a:lnSpc>
                <a:spcPts val="3600"/>
              </a:lnSpc>
              <a:buFont typeface="Arial"/>
              <a:buChar char="•"/>
            </a:pPr>
            <a:r>
              <a:rPr lang="en-US" sz="3000">
                <a:solidFill>
                  <a:srgbClr val="11224E"/>
                </a:solidFill>
                <a:latin typeface="Raleway Medium"/>
              </a:rPr>
              <a:t>Random Forest: Perbedaan sebesar -5.471, menunjukkan prediksi lebih tinggi daripada nilai aktual.</a:t>
            </a:r>
          </a:p>
          <a:p>
            <a:pPr algn="just">
              <a:lnSpc>
                <a:spcPts val="3600"/>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grpSp>
        <p:nvGrpSpPr>
          <p:cNvPr name="Group 2" id="2"/>
          <p:cNvGrpSpPr/>
          <p:nvPr/>
        </p:nvGrpSpPr>
        <p:grpSpPr>
          <a:xfrm rot="0">
            <a:off x="3104444" y="2362897"/>
            <a:ext cx="12089689" cy="6552522"/>
            <a:chOff x="0" y="0"/>
            <a:chExt cx="8747749" cy="4741215"/>
          </a:xfrm>
        </p:grpSpPr>
        <p:sp>
          <p:nvSpPr>
            <p:cNvPr name="Freeform 3" id="3"/>
            <p:cNvSpPr/>
            <p:nvPr/>
          </p:nvSpPr>
          <p:spPr>
            <a:xfrm flipH="false" flipV="false" rot="0">
              <a:off x="0" y="0"/>
              <a:ext cx="8754364" cy="4747771"/>
            </a:xfrm>
            <a:custGeom>
              <a:avLst/>
              <a:gdLst/>
              <a:ahLst/>
              <a:cxnLst/>
              <a:rect r="r" b="b" t="t" l="l"/>
              <a:pathLst>
                <a:path h="4747771" w="8754364">
                  <a:moveTo>
                    <a:pt x="25400" y="0"/>
                  </a:moveTo>
                  <a:lnTo>
                    <a:pt x="8728964" y="0"/>
                  </a:lnTo>
                  <a:cubicBezTo>
                    <a:pt x="8742934" y="0"/>
                    <a:pt x="8754364" y="10127"/>
                    <a:pt x="8754364" y="22504"/>
                  </a:cubicBezTo>
                  <a:lnTo>
                    <a:pt x="8754364" y="4724519"/>
                  </a:lnTo>
                  <a:cubicBezTo>
                    <a:pt x="8754364" y="4736897"/>
                    <a:pt x="8742934" y="4747771"/>
                    <a:pt x="8728964" y="4747771"/>
                  </a:cubicBezTo>
                  <a:lnTo>
                    <a:pt x="25400" y="4747771"/>
                  </a:lnTo>
                  <a:cubicBezTo>
                    <a:pt x="11430" y="4747771"/>
                    <a:pt x="0" y="4736897"/>
                    <a:pt x="0" y="4724519"/>
                  </a:cubicBezTo>
                  <a:lnTo>
                    <a:pt x="0" y="22504"/>
                  </a:lnTo>
                  <a:cubicBezTo>
                    <a:pt x="0" y="10127"/>
                    <a:pt x="11430" y="0"/>
                    <a:pt x="25400" y="0"/>
                  </a:cubicBezTo>
                  <a:moveTo>
                    <a:pt x="25400" y="45008"/>
                  </a:moveTo>
                  <a:lnTo>
                    <a:pt x="25400" y="22504"/>
                  </a:lnTo>
                  <a:lnTo>
                    <a:pt x="50800" y="22504"/>
                  </a:lnTo>
                  <a:lnTo>
                    <a:pt x="50800" y="4724519"/>
                  </a:lnTo>
                  <a:lnTo>
                    <a:pt x="25400" y="4724519"/>
                  </a:lnTo>
                  <a:lnTo>
                    <a:pt x="25400" y="4702015"/>
                  </a:lnTo>
                  <a:lnTo>
                    <a:pt x="8728964" y="4702015"/>
                  </a:lnTo>
                  <a:lnTo>
                    <a:pt x="8728964" y="4724519"/>
                  </a:lnTo>
                  <a:lnTo>
                    <a:pt x="8703564" y="4724519"/>
                  </a:lnTo>
                  <a:lnTo>
                    <a:pt x="8703564" y="22504"/>
                  </a:lnTo>
                  <a:lnTo>
                    <a:pt x="8728964" y="22504"/>
                  </a:lnTo>
                  <a:lnTo>
                    <a:pt x="8728964" y="45008"/>
                  </a:lnTo>
                  <a:lnTo>
                    <a:pt x="25400" y="45008"/>
                  </a:lnTo>
                  <a:close/>
                </a:path>
              </a:pathLst>
            </a:custGeom>
            <a:solidFill>
              <a:srgbClr val="FFFFFF"/>
            </a:solidFill>
          </p:spPr>
        </p:sp>
      </p:grpSp>
      <p:grpSp>
        <p:nvGrpSpPr>
          <p:cNvPr name="Group 4" id="4"/>
          <p:cNvGrpSpPr/>
          <p:nvPr/>
        </p:nvGrpSpPr>
        <p:grpSpPr>
          <a:xfrm rot="0">
            <a:off x="-14208" y="4126158"/>
            <a:ext cx="7023892" cy="6254518"/>
            <a:chOff x="0" y="0"/>
            <a:chExt cx="9365189" cy="8339357"/>
          </a:xfrm>
        </p:grpSpPr>
        <p:sp>
          <p:nvSpPr>
            <p:cNvPr name="Freeform 5" id="5"/>
            <p:cNvSpPr/>
            <p:nvPr/>
          </p:nvSpPr>
          <p:spPr>
            <a:xfrm flipH="false" flipV="false" rot="0">
              <a:off x="381" y="0"/>
              <a:ext cx="9364726" cy="8339074"/>
            </a:xfrm>
            <a:custGeom>
              <a:avLst/>
              <a:gdLst/>
              <a:ahLst/>
              <a:cxnLst/>
              <a:rect r="r" b="b" t="t" l="l"/>
              <a:pathLst>
                <a:path h="8339074" w="9364726">
                  <a:moveTo>
                    <a:pt x="0" y="416179"/>
                  </a:moveTo>
                  <a:cubicBezTo>
                    <a:pt x="0" y="416179"/>
                    <a:pt x="2601214" y="0"/>
                    <a:pt x="4236339" y="3547872"/>
                  </a:cubicBezTo>
                  <a:cubicBezTo>
                    <a:pt x="6059805" y="3547872"/>
                    <a:pt x="7060566" y="5059172"/>
                    <a:pt x="7060566" y="6758432"/>
                  </a:cubicBezTo>
                  <a:cubicBezTo>
                    <a:pt x="8661019" y="6758432"/>
                    <a:pt x="9364726" y="8339074"/>
                    <a:pt x="9364726" y="8339074"/>
                  </a:cubicBezTo>
                  <a:lnTo>
                    <a:pt x="0" y="8339074"/>
                  </a:lnTo>
                  <a:close/>
                </a:path>
              </a:pathLst>
            </a:custGeom>
            <a:gradFill rotWithShape="true">
              <a:gsLst>
                <a:gs pos="0">
                  <a:srgbClr val="FEFAF9">
                    <a:alpha val="18823"/>
                  </a:srgbClr>
                </a:gs>
                <a:gs pos="100000">
                  <a:srgbClr val="FEFAF9">
                    <a:alpha val="100000"/>
                  </a:srgbClr>
                </a:gs>
              </a:gsLst>
              <a:lin ang="8099331"/>
            </a:gradFill>
          </p:spPr>
        </p:sp>
      </p:grpSp>
      <p:grpSp>
        <p:nvGrpSpPr>
          <p:cNvPr name="Group 6" id="6"/>
          <p:cNvGrpSpPr/>
          <p:nvPr/>
        </p:nvGrpSpPr>
        <p:grpSpPr>
          <a:xfrm rot="0">
            <a:off x="14910806" y="8186422"/>
            <a:ext cx="3377174" cy="3005712"/>
            <a:chOff x="0" y="0"/>
            <a:chExt cx="4502899" cy="4007616"/>
          </a:xfrm>
        </p:grpSpPr>
        <p:sp>
          <p:nvSpPr>
            <p:cNvPr name="Freeform 7" id="7"/>
            <p:cNvSpPr/>
            <p:nvPr/>
          </p:nvSpPr>
          <p:spPr>
            <a:xfrm flipH="false" flipV="false" rot="0">
              <a:off x="0" y="0"/>
              <a:ext cx="4502785" cy="4007485"/>
            </a:xfrm>
            <a:custGeom>
              <a:avLst/>
              <a:gdLst/>
              <a:ahLst/>
              <a:cxnLst/>
              <a:rect r="r" b="b" t="t" l="l"/>
              <a:pathLst>
                <a:path h="4007485" w="4502785">
                  <a:moveTo>
                    <a:pt x="4500372" y="200025"/>
                  </a:moveTo>
                  <a:cubicBezTo>
                    <a:pt x="4500372" y="200025"/>
                    <a:pt x="3250311" y="0"/>
                    <a:pt x="2464562" y="1704975"/>
                  </a:cubicBezTo>
                  <a:cubicBezTo>
                    <a:pt x="1588262" y="1704975"/>
                    <a:pt x="1107313" y="2431288"/>
                    <a:pt x="1107313" y="3247898"/>
                  </a:cubicBezTo>
                  <a:cubicBezTo>
                    <a:pt x="338201" y="3247898"/>
                    <a:pt x="0" y="4007485"/>
                    <a:pt x="0" y="4007485"/>
                  </a:cubicBezTo>
                  <a:lnTo>
                    <a:pt x="4502785" y="4007485"/>
                  </a:lnTo>
                  <a:lnTo>
                    <a:pt x="4502785" y="200025"/>
                  </a:lnTo>
                  <a:close/>
                </a:path>
              </a:pathLst>
            </a:custGeom>
            <a:gradFill rotWithShape="true">
              <a:gsLst>
                <a:gs pos="0">
                  <a:srgbClr val="FEFAF9">
                    <a:alpha val="18823"/>
                  </a:srgbClr>
                </a:gs>
                <a:gs pos="100000">
                  <a:srgbClr val="FEFAF9">
                    <a:alpha val="100000"/>
                  </a:srgbClr>
                </a:gs>
              </a:gsLst>
              <a:lin ang="8099331"/>
            </a:gradFill>
          </p:spPr>
        </p:sp>
      </p:grpSp>
      <p:grpSp>
        <p:nvGrpSpPr>
          <p:cNvPr name="Group 8" id="8"/>
          <p:cNvGrpSpPr/>
          <p:nvPr/>
        </p:nvGrpSpPr>
        <p:grpSpPr>
          <a:xfrm rot="0">
            <a:off x="-855874" y="772956"/>
            <a:ext cx="2898560" cy="1015514"/>
            <a:chOff x="0" y="0"/>
            <a:chExt cx="3864747" cy="1354019"/>
          </a:xfrm>
        </p:grpSpPr>
        <p:sp>
          <p:nvSpPr>
            <p:cNvPr name="Freeform 9" id="9"/>
            <p:cNvSpPr/>
            <p:nvPr/>
          </p:nvSpPr>
          <p:spPr>
            <a:xfrm flipH="false" flipV="false" rot="0">
              <a:off x="127" y="127"/>
              <a:ext cx="3864610" cy="1353947"/>
            </a:xfrm>
            <a:custGeom>
              <a:avLst/>
              <a:gdLst/>
              <a:ahLst/>
              <a:cxnLst/>
              <a:rect r="r" b="b" t="t" l="l"/>
              <a:pathLst>
                <a:path h="1353947" w="3864610">
                  <a:moveTo>
                    <a:pt x="0" y="199009"/>
                  </a:moveTo>
                  <a:cubicBezTo>
                    <a:pt x="0" y="199009"/>
                    <a:pt x="717931" y="0"/>
                    <a:pt x="1569212" y="851281"/>
                  </a:cubicBezTo>
                  <a:cubicBezTo>
                    <a:pt x="2215261" y="359029"/>
                    <a:pt x="2615438" y="687197"/>
                    <a:pt x="2970276" y="1040003"/>
                  </a:cubicBezTo>
                  <a:cubicBezTo>
                    <a:pt x="3657473" y="820547"/>
                    <a:pt x="3864610" y="1353947"/>
                    <a:pt x="3864610" y="1353947"/>
                  </a:cubicBezTo>
                  <a:lnTo>
                    <a:pt x="0" y="1353947"/>
                  </a:lnTo>
                  <a:close/>
                </a:path>
              </a:pathLst>
            </a:custGeom>
            <a:gradFill rotWithShape="true">
              <a:gsLst>
                <a:gs pos="0">
                  <a:srgbClr val="FEFAF9">
                    <a:alpha val="18823"/>
                  </a:srgbClr>
                </a:gs>
                <a:gs pos="100000">
                  <a:srgbClr val="FEFAF9">
                    <a:alpha val="100000"/>
                  </a:srgbClr>
                </a:gs>
              </a:gsLst>
              <a:lin ang="9438134"/>
            </a:gradFill>
          </p:spPr>
        </p:sp>
      </p:grpSp>
      <p:sp>
        <p:nvSpPr>
          <p:cNvPr name="Freeform 10" id="10"/>
          <p:cNvSpPr/>
          <p:nvPr/>
        </p:nvSpPr>
        <p:spPr>
          <a:xfrm flipH="false" flipV="false" rot="0">
            <a:off x="8607900" y="427650"/>
            <a:ext cx="3351984" cy="468786"/>
          </a:xfrm>
          <a:custGeom>
            <a:avLst/>
            <a:gdLst/>
            <a:ahLst/>
            <a:cxnLst/>
            <a:rect r="r" b="b" t="t" l="l"/>
            <a:pathLst>
              <a:path h="468786" w="3351984">
                <a:moveTo>
                  <a:pt x="0" y="0"/>
                </a:moveTo>
                <a:lnTo>
                  <a:pt x="3351984" y="0"/>
                </a:lnTo>
                <a:lnTo>
                  <a:pt x="3351984" y="468786"/>
                </a:lnTo>
                <a:lnTo>
                  <a:pt x="0" y="468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13531374" y="3201350"/>
            <a:ext cx="6136052" cy="2146164"/>
            <a:chOff x="0" y="0"/>
            <a:chExt cx="8181403" cy="2861552"/>
          </a:xfrm>
        </p:grpSpPr>
        <p:sp>
          <p:nvSpPr>
            <p:cNvPr name="Freeform 12" id="12"/>
            <p:cNvSpPr/>
            <p:nvPr/>
          </p:nvSpPr>
          <p:spPr>
            <a:xfrm flipH="false" flipV="false" rot="0">
              <a:off x="0" y="0"/>
              <a:ext cx="8181340" cy="2861564"/>
            </a:xfrm>
            <a:custGeom>
              <a:avLst/>
              <a:gdLst/>
              <a:ahLst/>
              <a:cxnLst/>
              <a:rect r="r" b="b" t="t" l="l"/>
              <a:pathLst>
                <a:path h="2861564" w="8181340">
                  <a:moveTo>
                    <a:pt x="8181340" y="420878"/>
                  </a:moveTo>
                  <a:cubicBezTo>
                    <a:pt x="8181340" y="420878"/>
                    <a:pt x="6664833" y="0"/>
                    <a:pt x="4857877" y="1795018"/>
                  </a:cubicBezTo>
                  <a:cubicBezTo>
                    <a:pt x="3483229" y="752348"/>
                    <a:pt x="2641981" y="1451229"/>
                    <a:pt x="1895856" y="2197862"/>
                  </a:cubicBezTo>
                  <a:cubicBezTo>
                    <a:pt x="444246" y="1729740"/>
                    <a:pt x="0" y="2861564"/>
                    <a:pt x="0" y="2861564"/>
                  </a:cubicBezTo>
                  <a:lnTo>
                    <a:pt x="8181340" y="2861564"/>
                  </a:lnTo>
                  <a:close/>
                </a:path>
              </a:pathLst>
            </a:custGeom>
            <a:gradFill rotWithShape="true">
              <a:gsLst>
                <a:gs pos="0">
                  <a:srgbClr val="FEFAF9">
                    <a:alpha val="18823"/>
                  </a:srgbClr>
                </a:gs>
                <a:gs pos="100000">
                  <a:srgbClr val="FEFAF9">
                    <a:alpha val="100000"/>
                  </a:srgbClr>
                </a:gs>
              </a:gsLst>
              <a:lin ang="8311499"/>
            </a:gradFill>
          </p:spPr>
        </p:sp>
      </p:grpSp>
      <p:sp>
        <p:nvSpPr>
          <p:cNvPr name="Freeform 13" id="13"/>
          <p:cNvSpPr/>
          <p:nvPr/>
        </p:nvSpPr>
        <p:spPr>
          <a:xfrm flipH="false" flipV="false" rot="0">
            <a:off x="16988327" y="9541843"/>
            <a:ext cx="3014236" cy="1677666"/>
          </a:xfrm>
          <a:custGeom>
            <a:avLst/>
            <a:gdLst/>
            <a:ahLst/>
            <a:cxnLst/>
            <a:rect r="r" b="b" t="t" l="l"/>
            <a:pathLst>
              <a:path h="1677666" w="3014236">
                <a:moveTo>
                  <a:pt x="0" y="0"/>
                </a:moveTo>
                <a:lnTo>
                  <a:pt x="3014236" y="0"/>
                </a:lnTo>
                <a:lnTo>
                  <a:pt x="3014236" y="1677666"/>
                </a:lnTo>
                <a:lnTo>
                  <a:pt x="0" y="16776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2691706" y="2024725"/>
            <a:ext cx="12904588" cy="7233575"/>
            <a:chOff x="0" y="0"/>
            <a:chExt cx="9337387" cy="5234005"/>
          </a:xfrm>
        </p:grpSpPr>
        <p:sp>
          <p:nvSpPr>
            <p:cNvPr name="Freeform 15" id="15"/>
            <p:cNvSpPr/>
            <p:nvPr/>
          </p:nvSpPr>
          <p:spPr>
            <a:xfrm flipH="false" flipV="false" rot="0">
              <a:off x="0" y="0"/>
              <a:ext cx="9337421" cy="5234014"/>
            </a:xfrm>
            <a:custGeom>
              <a:avLst/>
              <a:gdLst/>
              <a:ahLst/>
              <a:cxnLst/>
              <a:rect r="r" b="b" t="t" l="l"/>
              <a:pathLst>
                <a:path h="5234014" w="9337421">
                  <a:moveTo>
                    <a:pt x="0" y="201862"/>
                  </a:moveTo>
                  <a:cubicBezTo>
                    <a:pt x="0" y="90354"/>
                    <a:pt x="101981" y="0"/>
                    <a:pt x="227838" y="0"/>
                  </a:cubicBezTo>
                  <a:lnTo>
                    <a:pt x="9109583" y="0"/>
                  </a:lnTo>
                  <a:cubicBezTo>
                    <a:pt x="9235439" y="0"/>
                    <a:pt x="9337421" y="90354"/>
                    <a:pt x="9337421" y="201862"/>
                  </a:cubicBezTo>
                  <a:lnTo>
                    <a:pt x="9337421" y="5032151"/>
                  </a:lnTo>
                  <a:cubicBezTo>
                    <a:pt x="9337421" y="5143659"/>
                    <a:pt x="9235439" y="5234014"/>
                    <a:pt x="9109583" y="5234014"/>
                  </a:cubicBezTo>
                  <a:lnTo>
                    <a:pt x="227838" y="5234014"/>
                  </a:lnTo>
                  <a:cubicBezTo>
                    <a:pt x="101981" y="5234014"/>
                    <a:pt x="0" y="5143659"/>
                    <a:pt x="0" y="5032151"/>
                  </a:cubicBezTo>
                  <a:close/>
                </a:path>
              </a:pathLst>
            </a:custGeom>
            <a:solidFill>
              <a:srgbClr val="304F9B"/>
            </a:solidFill>
          </p:spPr>
        </p:sp>
      </p:grpSp>
      <p:sp>
        <p:nvSpPr>
          <p:cNvPr name="Freeform 16" id="16"/>
          <p:cNvSpPr/>
          <p:nvPr/>
        </p:nvSpPr>
        <p:spPr>
          <a:xfrm flipH="false" flipV="false" rot="0">
            <a:off x="7953579" y="9237691"/>
            <a:ext cx="2391419" cy="903173"/>
          </a:xfrm>
          <a:custGeom>
            <a:avLst/>
            <a:gdLst/>
            <a:ahLst/>
            <a:cxnLst/>
            <a:rect r="r" b="b" t="t" l="l"/>
            <a:pathLst>
              <a:path h="903173" w="2391419">
                <a:moveTo>
                  <a:pt x="0" y="0"/>
                </a:moveTo>
                <a:lnTo>
                  <a:pt x="2391419" y="0"/>
                </a:lnTo>
                <a:lnTo>
                  <a:pt x="2391419" y="903174"/>
                </a:lnTo>
                <a:lnTo>
                  <a:pt x="0" y="9031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17" id="17"/>
          <p:cNvSpPr/>
          <p:nvPr/>
        </p:nvSpPr>
        <p:spPr>
          <a:xfrm>
            <a:off x="16879553" y="2289688"/>
            <a:ext cx="2389810" cy="33174"/>
          </a:xfrm>
          <a:prstGeom prst="line">
            <a:avLst/>
          </a:prstGeom>
          <a:ln cap="rnd" w="19050">
            <a:solidFill>
              <a:srgbClr val="9AB3E3"/>
            </a:solidFill>
            <a:prstDash val="solid"/>
            <a:headEnd type="none" len="sm" w="sm"/>
            <a:tailEnd type="none" len="sm" w="sm"/>
          </a:ln>
        </p:spPr>
      </p:sp>
      <p:grpSp>
        <p:nvGrpSpPr>
          <p:cNvPr name="Group 18" id="18"/>
          <p:cNvGrpSpPr/>
          <p:nvPr/>
        </p:nvGrpSpPr>
        <p:grpSpPr>
          <a:xfrm rot="0">
            <a:off x="2979847" y="2215932"/>
            <a:ext cx="12354570" cy="6849167"/>
            <a:chOff x="0" y="0"/>
            <a:chExt cx="1914046" cy="1061115"/>
          </a:xfrm>
        </p:grpSpPr>
        <p:sp>
          <p:nvSpPr>
            <p:cNvPr name="Freeform 19" id="19"/>
            <p:cNvSpPr/>
            <p:nvPr/>
          </p:nvSpPr>
          <p:spPr>
            <a:xfrm flipH="false" flipV="false" rot="0">
              <a:off x="0" y="0"/>
              <a:ext cx="1914046" cy="1061115"/>
            </a:xfrm>
            <a:custGeom>
              <a:avLst/>
              <a:gdLst/>
              <a:ahLst/>
              <a:cxnLst/>
              <a:rect r="r" b="b" t="t" l="l"/>
              <a:pathLst>
                <a:path h="1061115" w="1914046">
                  <a:moveTo>
                    <a:pt x="14413" y="0"/>
                  </a:moveTo>
                  <a:lnTo>
                    <a:pt x="1899633" y="0"/>
                  </a:lnTo>
                  <a:cubicBezTo>
                    <a:pt x="1903456" y="0"/>
                    <a:pt x="1907122" y="1518"/>
                    <a:pt x="1909825" y="4221"/>
                  </a:cubicBezTo>
                  <a:cubicBezTo>
                    <a:pt x="1912528" y="6924"/>
                    <a:pt x="1914046" y="10590"/>
                    <a:pt x="1914046" y="14413"/>
                  </a:cubicBezTo>
                  <a:lnTo>
                    <a:pt x="1914046" y="1046702"/>
                  </a:lnTo>
                  <a:cubicBezTo>
                    <a:pt x="1914046" y="1050525"/>
                    <a:pt x="1912528" y="1054191"/>
                    <a:pt x="1909825" y="1056894"/>
                  </a:cubicBezTo>
                  <a:cubicBezTo>
                    <a:pt x="1907122" y="1059597"/>
                    <a:pt x="1903456" y="1061115"/>
                    <a:pt x="1899633" y="1061115"/>
                  </a:cubicBezTo>
                  <a:lnTo>
                    <a:pt x="14413" y="1061115"/>
                  </a:lnTo>
                  <a:cubicBezTo>
                    <a:pt x="10590" y="1061115"/>
                    <a:pt x="6924" y="1059597"/>
                    <a:pt x="4221" y="1056894"/>
                  </a:cubicBezTo>
                  <a:cubicBezTo>
                    <a:pt x="1518" y="1054191"/>
                    <a:pt x="0" y="1050525"/>
                    <a:pt x="0" y="1046702"/>
                  </a:cubicBezTo>
                  <a:lnTo>
                    <a:pt x="0" y="14413"/>
                  </a:lnTo>
                  <a:cubicBezTo>
                    <a:pt x="0" y="10590"/>
                    <a:pt x="1518" y="6924"/>
                    <a:pt x="4221" y="4221"/>
                  </a:cubicBezTo>
                  <a:cubicBezTo>
                    <a:pt x="6924" y="1518"/>
                    <a:pt x="10590" y="0"/>
                    <a:pt x="14413" y="0"/>
                  </a:cubicBezTo>
                  <a:close/>
                </a:path>
              </a:pathLst>
            </a:custGeom>
            <a:blipFill>
              <a:blip r:embed="rId9"/>
              <a:stretch>
                <a:fillRect l="0" t="-554" r="0" b="-554"/>
              </a:stretch>
            </a:blipFill>
          </p:spPr>
        </p:sp>
      </p:grpSp>
      <p:sp>
        <p:nvSpPr>
          <p:cNvPr name="TextBox 20" id="20"/>
          <p:cNvSpPr txBox="true"/>
          <p:nvPr/>
        </p:nvSpPr>
        <p:spPr>
          <a:xfrm rot="0">
            <a:off x="1170225" y="996025"/>
            <a:ext cx="15947550" cy="923925"/>
          </a:xfrm>
          <a:prstGeom prst="rect">
            <a:avLst/>
          </a:prstGeom>
        </p:spPr>
        <p:txBody>
          <a:bodyPr anchor="t" rtlCol="false" tIns="0" lIns="0" bIns="0" rIns="0">
            <a:spAutoFit/>
          </a:bodyPr>
          <a:lstStyle/>
          <a:p>
            <a:pPr algn="ctr">
              <a:lnSpc>
                <a:spcPts val="7200"/>
              </a:lnSpc>
            </a:pPr>
            <a:r>
              <a:rPr lang="en-US" sz="6000">
                <a:solidFill>
                  <a:srgbClr val="4A6CAF"/>
                </a:solidFill>
                <a:latin typeface="Limelight"/>
              </a:rPr>
              <a:t>Hasil Visualisasi Data Bisnis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sp>
        <p:nvSpPr>
          <p:cNvPr name="Freeform 2" id="2"/>
          <p:cNvSpPr/>
          <p:nvPr/>
        </p:nvSpPr>
        <p:spPr>
          <a:xfrm flipH="false" flipV="false" rot="0">
            <a:off x="-1328059" y="9258300"/>
            <a:ext cx="3014236" cy="1677666"/>
          </a:xfrm>
          <a:custGeom>
            <a:avLst/>
            <a:gdLst/>
            <a:ahLst/>
            <a:cxnLst/>
            <a:rect r="r" b="b" t="t" l="l"/>
            <a:pathLst>
              <a:path h="1677666" w="3014236">
                <a:moveTo>
                  <a:pt x="0" y="0"/>
                </a:moveTo>
                <a:lnTo>
                  <a:pt x="3014236" y="0"/>
                </a:lnTo>
                <a:lnTo>
                  <a:pt x="3014236" y="1677666"/>
                </a:lnTo>
                <a:lnTo>
                  <a:pt x="0" y="1677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flipV="true">
            <a:off x="0" y="5143500"/>
            <a:ext cx="18288000" cy="0"/>
          </a:xfrm>
          <a:prstGeom prst="line">
            <a:avLst/>
          </a:prstGeom>
          <a:ln cap="flat" w="38100">
            <a:solidFill>
              <a:srgbClr val="4A6CAF">
                <a:alpha val="74902"/>
              </a:srgbClr>
            </a:solidFill>
            <a:prstDash val="solid"/>
            <a:headEnd type="none" len="sm" w="sm"/>
            <a:tailEnd type="none" len="sm" w="sm"/>
          </a:ln>
        </p:spPr>
      </p:sp>
      <p:sp>
        <p:nvSpPr>
          <p:cNvPr name="Freeform 4" id="4"/>
          <p:cNvSpPr/>
          <p:nvPr/>
        </p:nvSpPr>
        <p:spPr>
          <a:xfrm flipH="false" flipV="false" rot="0">
            <a:off x="1976695" y="1138488"/>
            <a:ext cx="5409127" cy="1517785"/>
          </a:xfrm>
          <a:custGeom>
            <a:avLst/>
            <a:gdLst/>
            <a:ahLst/>
            <a:cxnLst/>
            <a:rect r="r" b="b" t="t" l="l"/>
            <a:pathLst>
              <a:path h="1517785" w="5409127">
                <a:moveTo>
                  <a:pt x="0" y="0"/>
                </a:moveTo>
                <a:lnTo>
                  <a:pt x="5409127" y="0"/>
                </a:lnTo>
                <a:lnTo>
                  <a:pt x="5409127" y="1517784"/>
                </a:lnTo>
                <a:lnTo>
                  <a:pt x="0" y="1517784"/>
                </a:lnTo>
                <a:lnTo>
                  <a:pt x="0" y="0"/>
                </a:lnTo>
                <a:close/>
              </a:path>
            </a:pathLst>
          </a:custGeom>
          <a:blipFill>
            <a:blip r:embed="rId5"/>
            <a:stretch>
              <a:fillRect l="0" t="0" r="0" b="0"/>
            </a:stretch>
          </a:blipFill>
        </p:spPr>
      </p:sp>
      <p:sp>
        <p:nvSpPr>
          <p:cNvPr name="Freeform 5" id="5"/>
          <p:cNvSpPr/>
          <p:nvPr/>
        </p:nvSpPr>
        <p:spPr>
          <a:xfrm flipH="false" flipV="false" rot="0">
            <a:off x="10868025" y="1154634"/>
            <a:ext cx="5409127" cy="1501638"/>
          </a:xfrm>
          <a:custGeom>
            <a:avLst/>
            <a:gdLst/>
            <a:ahLst/>
            <a:cxnLst/>
            <a:rect r="r" b="b" t="t" l="l"/>
            <a:pathLst>
              <a:path h="1501638" w="5409127">
                <a:moveTo>
                  <a:pt x="0" y="0"/>
                </a:moveTo>
                <a:lnTo>
                  <a:pt x="5409127" y="0"/>
                </a:lnTo>
                <a:lnTo>
                  <a:pt x="5409127" y="1501638"/>
                </a:lnTo>
                <a:lnTo>
                  <a:pt x="0" y="1501638"/>
                </a:lnTo>
                <a:lnTo>
                  <a:pt x="0" y="0"/>
                </a:lnTo>
                <a:close/>
              </a:path>
            </a:pathLst>
          </a:custGeom>
          <a:blipFill>
            <a:blip r:embed="rId6"/>
            <a:stretch>
              <a:fillRect l="0" t="0" r="0" b="0"/>
            </a:stretch>
          </a:blipFill>
        </p:spPr>
      </p:sp>
      <p:sp>
        <p:nvSpPr>
          <p:cNvPr name="Freeform 6" id="6"/>
          <p:cNvSpPr/>
          <p:nvPr/>
        </p:nvSpPr>
        <p:spPr>
          <a:xfrm flipH="false" flipV="false" rot="0">
            <a:off x="1976695" y="5581784"/>
            <a:ext cx="5409127" cy="1496473"/>
          </a:xfrm>
          <a:custGeom>
            <a:avLst/>
            <a:gdLst/>
            <a:ahLst/>
            <a:cxnLst/>
            <a:rect r="r" b="b" t="t" l="l"/>
            <a:pathLst>
              <a:path h="1496473" w="5409127">
                <a:moveTo>
                  <a:pt x="0" y="0"/>
                </a:moveTo>
                <a:lnTo>
                  <a:pt x="5409127" y="0"/>
                </a:lnTo>
                <a:lnTo>
                  <a:pt x="5409127" y="1496474"/>
                </a:lnTo>
                <a:lnTo>
                  <a:pt x="0" y="1496474"/>
                </a:lnTo>
                <a:lnTo>
                  <a:pt x="0" y="0"/>
                </a:lnTo>
                <a:close/>
              </a:path>
            </a:pathLst>
          </a:custGeom>
          <a:blipFill>
            <a:blip r:embed="rId7"/>
            <a:stretch>
              <a:fillRect l="0" t="0" r="0" b="0"/>
            </a:stretch>
          </a:blipFill>
        </p:spPr>
      </p:sp>
      <p:sp>
        <p:nvSpPr>
          <p:cNvPr name="Freeform 7" id="7"/>
          <p:cNvSpPr/>
          <p:nvPr/>
        </p:nvSpPr>
        <p:spPr>
          <a:xfrm flipH="false" flipV="false" rot="0">
            <a:off x="10868025" y="5532686"/>
            <a:ext cx="5544936" cy="1545571"/>
          </a:xfrm>
          <a:custGeom>
            <a:avLst/>
            <a:gdLst/>
            <a:ahLst/>
            <a:cxnLst/>
            <a:rect r="r" b="b" t="t" l="l"/>
            <a:pathLst>
              <a:path h="1545571" w="5544936">
                <a:moveTo>
                  <a:pt x="0" y="0"/>
                </a:moveTo>
                <a:lnTo>
                  <a:pt x="5544936" y="0"/>
                </a:lnTo>
                <a:lnTo>
                  <a:pt x="5544936" y="1545572"/>
                </a:lnTo>
                <a:lnTo>
                  <a:pt x="0" y="1545572"/>
                </a:lnTo>
                <a:lnTo>
                  <a:pt x="0" y="0"/>
                </a:lnTo>
                <a:close/>
              </a:path>
            </a:pathLst>
          </a:custGeom>
          <a:blipFill>
            <a:blip r:embed="rId8"/>
            <a:stretch>
              <a:fillRect l="0" t="0" r="0" b="0"/>
            </a:stretch>
          </a:blipFill>
        </p:spPr>
      </p:sp>
      <p:sp>
        <p:nvSpPr>
          <p:cNvPr name="AutoShape 8" id="8"/>
          <p:cNvSpPr/>
          <p:nvPr/>
        </p:nvSpPr>
        <p:spPr>
          <a:xfrm>
            <a:off x="9124950" y="-3611314"/>
            <a:ext cx="0" cy="18288000"/>
          </a:xfrm>
          <a:prstGeom prst="line">
            <a:avLst/>
          </a:prstGeom>
          <a:ln cap="flat" w="38100">
            <a:solidFill>
              <a:srgbClr val="4A6CAF">
                <a:alpha val="74902"/>
              </a:srgbClr>
            </a:solidFill>
            <a:prstDash val="solid"/>
            <a:headEnd type="none" len="sm" w="sm"/>
            <a:tailEnd type="none" len="sm" w="sm"/>
          </a:ln>
        </p:spPr>
      </p:sp>
      <p:sp>
        <p:nvSpPr>
          <p:cNvPr name="Freeform 9" id="9"/>
          <p:cNvSpPr/>
          <p:nvPr/>
        </p:nvSpPr>
        <p:spPr>
          <a:xfrm flipH="false" flipV="false" rot="0">
            <a:off x="15530149" y="152001"/>
            <a:ext cx="3975178" cy="631158"/>
          </a:xfrm>
          <a:custGeom>
            <a:avLst/>
            <a:gdLst/>
            <a:ahLst/>
            <a:cxnLst/>
            <a:rect r="r" b="b" t="t" l="l"/>
            <a:pathLst>
              <a:path h="631158" w="3975178">
                <a:moveTo>
                  <a:pt x="0" y="0"/>
                </a:moveTo>
                <a:lnTo>
                  <a:pt x="3975178" y="0"/>
                </a:lnTo>
                <a:lnTo>
                  <a:pt x="3975178" y="631158"/>
                </a:lnTo>
                <a:lnTo>
                  <a:pt x="0" y="6311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2017663" y="3278221"/>
            <a:ext cx="5368160" cy="986155"/>
          </a:xfrm>
          <a:prstGeom prst="rect">
            <a:avLst/>
          </a:prstGeom>
        </p:spPr>
        <p:txBody>
          <a:bodyPr anchor="t" rtlCol="false" tIns="0" lIns="0" bIns="0" rIns="0">
            <a:spAutoFit/>
          </a:bodyPr>
          <a:lstStyle/>
          <a:p>
            <a:pPr algn="just">
              <a:lnSpc>
                <a:spcPts val="3920"/>
              </a:lnSpc>
            </a:pPr>
            <a:r>
              <a:rPr lang="en-US" sz="2800">
                <a:solidFill>
                  <a:srgbClr val="0E2A47"/>
                </a:solidFill>
                <a:latin typeface="Raleway Medium"/>
              </a:rPr>
              <a:t>Total penjumlahan dari semua Price sebesar ₹6.270.09M</a:t>
            </a:r>
          </a:p>
        </p:txBody>
      </p:sp>
      <p:sp>
        <p:nvSpPr>
          <p:cNvPr name="TextBox 11" id="11"/>
          <p:cNvSpPr txBox="true"/>
          <p:nvPr/>
        </p:nvSpPr>
        <p:spPr>
          <a:xfrm rot="0">
            <a:off x="2017663" y="7697383"/>
            <a:ext cx="5368160" cy="986155"/>
          </a:xfrm>
          <a:prstGeom prst="rect">
            <a:avLst/>
          </a:prstGeom>
        </p:spPr>
        <p:txBody>
          <a:bodyPr anchor="t" rtlCol="false" tIns="0" lIns="0" bIns="0" rIns="0">
            <a:spAutoFit/>
          </a:bodyPr>
          <a:lstStyle/>
          <a:p>
            <a:pPr algn="just">
              <a:lnSpc>
                <a:spcPts val="3920"/>
              </a:lnSpc>
            </a:pPr>
            <a:r>
              <a:rPr lang="en-US" sz="2800">
                <a:solidFill>
                  <a:srgbClr val="0E2A47"/>
                </a:solidFill>
                <a:latin typeface="Raleway Medium"/>
              </a:rPr>
              <a:t>Total penerbangan dari semua </a:t>
            </a:r>
            <a:r>
              <a:rPr lang="en-US" sz="2800">
                <a:solidFill>
                  <a:srgbClr val="0E2A47"/>
                </a:solidFill>
                <a:latin typeface="Raleway Medium Italics"/>
              </a:rPr>
              <a:t>Class</a:t>
            </a:r>
            <a:r>
              <a:rPr lang="en-US" sz="2800">
                <a:solidFill>
                  <a:srgbClr val="0E2A47"/>
                </a:solidFill>
                <a:latin typeface="Raleway Medium"/>
              </a:rPr>
              <a:t> mencapai 300.153 </a:t>
            </a:r>
            <a:r>
              <a:rPr lang="en-US" sz="2800">
                <a:solidFill>
                  <a:srgbClr val="0E2A47"/>
                </a:solidFill>
                <a:latin typeface="Raleway Medium Italics"/>
              </a:rPr>
              <a:t>flight</a:t>
            </a:r>
            <a:r>
              <a:rPr lang="en-US" sz="2800">
                <a:solidFill>
                  <a:srgbClr val="0E2A47"/>
                </a:solidFill>
                <a:latin typeface="Raleway Medium"/>
              </a:rPr>
              <a:t> </a:t>
            </a:r>
          </a:p>
        </p:txBody>
      </p:sp>
      <p:sp>
        <p:nvSpPr>
          <p:cNvPr name="TextBox 12" id="12"/>
          <p:cNvSpPr txBox="true"/>
          <p:nvPr/>
        </p:nvSpPr>
        <p:spPr>
          <a:xfrm rot="0">
            <a:off x="10956413" y="3278221"/>
            <a:ext cx="5156710" cy="1481455"/>
          </a:xfrm>
          <a:prstGeom prst="rect">
            <a:avLst/>
          </a:prstGeom>
        </p:spPr>
        <p:txBody>
          <a:bodyPr anchor="t" rtlCol="false" tIns="0" lIns="0" bIns="0" rIns="0">
            <a:spAutoFit/>
          </a:bodyPr>
          <a:lstStyle/>
          <a:p>
            <a:pPr algn="just">
              <a:lnSpc>
                <a:spcPts val="3920"/>
              </a:lnSpc>
            </a:pPr>
            <a:r>
              <a:rPr lang="en-US" sz="2800">
                <a:solidFill>
                  <a:srgbClr val="0E2A47"/>
                </a:solidFill>
                <a:latin typeface="Raleway Medium"/>
              </a:rPr>
              <a:t>Total durasi penerbangan sebesar 3.668.176,06 jam dihasilkan dari semua </a:t>
            </a:r>
            <a:r>
              <a:rPr lang="en-US" sz="2800">
                <a:solidFill>
                  <a:srgbClr val="0E2A47"/>
                </a:solidFill>
                <a:latin typeface="Raleway Medium Italics"/>
              </a:rPr>
              <a:t>flight</a:t>
            </a:r>
            <a:r>
              <a:rPr lang="en-US" sz="2800">
                <a:solidFill>
                  <a:srgbClr val="0E2A47"/>
                </a:solidFill>
                <a:latin typeface="Raleway Medium"/>
              </a:rPr>
              <a:t> </a:t>
            </a:r>
          </a:p>
        </p:txBody>
      </p:sp>
      <p:sp>
        <p:nvSpPr>
          <p:cNvPr name="TextBox 13" id="13"/>
          <p:cNvSpPr txBox="true"/>
          <p:nvPr/>
        </p:nvSpPr>
        <p:spPr>
          <a:xfrm rot="0">
            <a:off x="10868025" y="7471412"/>
            <a:ext cx="5673586" cy="1976755"/>
          </a:xfrm>
          <a:prstGeom prst="rect">
            <a:avLst/>
          </a:prstGeom>
        </p:spPr>
        <p:txBody>
          <a:bodyPr anchor="t" rtlCol="false" tIns="0" lIns="0" bIns="0" rIns="0">
            <a:spAutoFit/>
          </a:bodyPr>
          <a:lstStyle/>
          <a:p>
            <a:pPr algn="just">
              <a:lnSpc>
                <a:spcPts val="3920"/>
              </a:lnSpc>
            </a:pPr>
            <a:r>
              <a:rPr lang="en-US" sz="2800">
                <a:solidFill>
                  <a:srgbClr val="0E2A47"/>
                </a:solidFill>
                <a:latin typeface="Raleway Medium"/>
              </a:rPr>
              <a:t>Dari total 300.153 penerbangan, terdapat total jumlah transit dari seluruh penerbangan adalah sebanyak 277.435.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sp>
        <p:nvSpPr>
          <p:cNvPr name="AutoShape 2" id="2"/>
          <p:cNvSpPr/>
          <p:nvPr/>
        </p:nvSpPr>
        <p:spPr>
          <a:xfrm>
            <a:off x="9124950" y="-6886943"/>
            <a:ext cx="0" cy="18288000"/>
          </a:xfrm>
          <a:prstGeom prst="line">
            <a:avLst/>
          </a:prstGeom>
          <a:ln cap="flat" w="38100">
            <a:solidFill>
              <a:srgbClr val="4A6CAF">
                <a:alpha val="74902"/>
              </a:srgbClr>
            </a:solidFill>
            <a:prstDash val="solid"/>
            <a:headEnd type="none" len="sm" w="sm"/>
            <a:tailEnd type="none" len="sm" w="sm"/>
          </a:ln>
        </p:spPr>
      </p:sp>
      <p:sp>
        <p:nvSpPr>
          <p:cNvPr name="Freeform 3" id="3"/>
          <p:cNvSpPr/>
          <p:nvPr/>
        </p:nvSpPr>
        <p:spPr>
          <a:xfrm flipH="false" flipV="false" rot="0">
            <a:off x="0" y="35591"/>
            <a:ext cx="3965171" cy="4114800"/>
          </a:xfrm>
          <a:custGeom>
            <a:avLst/>
            <a:gdLst/>
            <a:ahLst/>
            <a:cxnLst/>
            <a:rect r="r" b="b" t="t" l="l"/>
            <a:pathLst>
              <a:path h="4114800" w="3965171">
                <a:moveTo>
                  <a:pt x="0" y="0"/>
                </a:moveTo>
                <a:lnTo>
                  <a:pt x="3965171" y="0"/>
                </a:lnTo>
                <a:lnTo>
                  <a:pt x="396517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28318" y="1028700"/>
            <a:ext cx="4722055" cy="3659174"/>
          </a:xfrm>
          <a:custGeom>
            <a:avLst/>
            <a:gdLst/>
            <a:ahLst/>
            <a:cxnLst/>
            <a:rect r="r" b="b" t="t" l="l"/>
            <a:pathLst>
              <a:path h="3659174" w="4722055">
                <a:moveTo>
                  <a:pt x="0" y="0"/>
                </a:moveTo>
                <a:lnTo>
                  <a:pt x="4722056" y="0"/>
                </a:lnTo>
                <a:lnTo>
                  <a:pt x="4722056" y="3659174"/>
                </a:lnTo>
                <a:lnTo>
                  <a:pt x="0" y="3659174"/>
                </a:lnTo>
                <a:lnTo>
                  <a:pt x="0" y="0"/>
                </a:lnTo>
                <a:close/>
              </a:path>
            </a:pathLst>
          </a:custGeom>
          <a:blipFill>
            <a:blip r:embed="rId5"/>
            <a:stretch>
              <a:fillRect l="0" t="0" r="-110795" b="0"/>
            </a:stretch>
          </a:blipFill>
        </p:spPr>
      </p:sp>
      <p:sp>
        <p:nvSpPr>
          <p:cNvPr name="Freeform 5" id="5"/>
          <p:cNvSpPr/>
          <p:nvPr/>
        </p:nvSpPr>
        <p:spPr>
          <a:xfrm flipH="false" flipV="false" rot="0">
            <a:off x="11131971" y="1028700"/>
            <a:ext cx="5271380" cy="3659174"/>
          </a:xfrm>
          <a:custGeom>
            <a:avLst/>
            <a:gdLst/>
            <a:ahLst/>
            <a:cxnLst/>
            <a:rect r="r" b="b" t="t" l="l"/>
            <a:pathLst>
              <a:path h="3659174" w="5271380">
                <a:moveTo>
                  <a:pt x="0" y="0"/>
                </a:moveTo>
                <a:lnTo>
                  <a:pt x="5271380" y="0"/>
                </a:lnTo>
                <a:lnTo>
                  <a:pt x="5271380" y="3659174"/>
                </a:lnTo>
                <a:lnTo>
                  <a:pt x="0" y="3659174"/>
                </a:lnTo>
                <a:lnTo>
                  <a:pt x="0" y="0"/>
                </a:lnTo>
                <a:close/>
              </a:path>
            </a:pathLst>
          </a:custGeom>
          <a:blipFill>
            <a:blip r:embed="rId5"/>
            <a:stretch>
              <a:fillRect l="-88829" t="0" r="0" b="0"/>
            </a:stretch>
          </a:blipFill>
        </p:spPr>
      </p:sp>
      <p:grpSp>
        <p:nvGrpSpPr>
          <p:cNvPr name="Group 6" id="6"/>
          <p:cNvGrpSpPr/>
          <p:nvPr/>
        </p:nvGrpSpPr>
        <p:grpSpPr>
          <a:xfrm rot="0">
            <a:off x="93847" y="8729722"/>
            <a:ext cx="162433" cy="162433"/>
            <a:chOff x="0" y="0"/>
            <a:chExt cx="624000" cy="624000"/>
          </a:xfrm>
        </p:grpSpPr>
        <p:sp>
          <p:nvSpPr>
            <p:cNvPr name="Freeform 7" id="7"/>
            <p:cNvSpPr/>
            <p:nvPr/>
          </p:nvSpPr>
          <p:spPr>
            <a:xfrm flipH="false" flipV="false" rot="0">
              <a:off x="0" y="0"/>
              <a:ext cx="623951" cy="624078"/>
            </a:xfrm>
            <a:custGeom>
              <a:avLst/>
              <a:gdLst/>
              <a:ahLst/>
              <a:cxnLst/>
              <a:rect r="r" b="b" t="t" l="l"/>
              <a:pathLst>
                <a:path h="624078" w="623951">
                  <a:moveTo>
                    <a:pt x="0" y="312039"/>
                  </a:moveTo>
                  <a:cubicBezTo>
                    <a:pt x="0" y="139700"/>
                    <a:pt x="139700" y="0"/>
                    <a:pt x="312039" y="0"/>
                  </a:cubicBezTo>
                  <a:cubicBezTo>
                    <a:pt x="484378" y="0"/>
                    <a:pt x="623951" y="139700"/>
                    <a:pt x="623951" y="312039"/>
                  </a:cubicBezTo>
                  <a:cubicBezTo>
                    <a:pt x="623951" y="484378"/>
                    <a:pt x="484251" y="624078"/>
                    <a:pt x="311912" y="624078"/>
                  </a:cubicBezTo>
                  <a:cubicBezTo>
                    <a:pt x="139573" y="624078"/>
                    <a:pt x="0" y="484251"/>
                    <a:pt x="0" y="312039"/>
                  </a:cubicBezTo>
                  <a:close/>
                </a:path>
              </a:pathLst>
            </a:custGeom>
            <a:solidFill>
              <a:srgbClr val="304F9B">
                <a:alpha val="51765"/>
              </a:srgbClr>
            </a:solidFill>
          </p:spPr>
        </p:sp>
      </p:grpSp>
      <p:grpSp>
        <p:nvGrpSpPr>
          <p:cNvPr name="Group 8" id="8"/>
          <p:cNvGrpSpPr/>
          <p:nvPr/>
        </p:nvGrpSpPr>
        <p:grpSpPr>
          <a:xfrm rot="0">
            <a:off x="1687731" y="9011885"/>
            <a:ext cx="156602" cy="156602"/>
            <a:chOff x="0" y="0"/>
            <a:chExt cx="601600" cy="601600"/>
          </a:xfrm>
        </p:grpSpPr>
        <p:sp>
          <p:nvSpPr>
            <p:cNvPr name="Freeform 9" id="9"/>
            <p:cNvSpPr/>
            <p:nvPr/>
          </p:nvSpPr>
          <p:spPr>
            <a:xfrm flipH="false" flipV="false" rot="0">
              <a:off x="0" y="0"/>
              <a:ext cx="601599" cy="601599"/>
            </a:xfrm>
            <a:custGeom>
              <a:avLst/>
              <a:gdLst/>
              <a:ahLst/>
              <a:cxnLst/>
              <a:rect r="r" b="b" t="t" l="l"/>
              <a:pathLst>
                <a:path h="601599" w="601599">
                  <a:moveTo>
                    <a:pt x="0" y="300863"/>
                  </a:moveTo>
                  <a:cubicBezTo>
                    <a:pt x="0" y="134620"/>
                    <a:pt x="134620" y="0"/>
                    <a:pt x="300863" y="0"/>
                  </a:cubicBezTo>
                  <a:cubicBezTo>
                    <a:pt x="467106" y="0"/>
                    <a:pt x="601599" y="134620"/>
                    <a:pt x="601599" y="300863"/>
                  </a:cubicBezTo>
                  <a:cubicBezTo>
                    <a:pt x="601599" y="467106"/>
                    <a:pt x="466979" y="601599"/>
                    <a:pt x="300863" y="601599"/>
                  </a:cubicBezTo>
                  <a:cubicBezTo>
                    <a:pt x="134747" y="601599"/>
                    <a:pt x="0" y="466979"/>
                    <a:pt x="0" y="300863"/>
                  </a:cubicBezTo>
                  <a:close/>
                </a:path>
              </a:pathLst>
            </a:custGeom>
            <a:solidFill>
              <a:srgbClr val="4A6CAF">
                <a:alpha val="51765"/>
              </a:srgbClr>
            </a:solidFill>
          </p:spPr>
        </p:sp>
      </p:grpSp>
      <p:grpSp>
        <p:nvGrpSpPr>
          <p:cNvPr name="Group 10" id="10"/>
          <p:cNvGrpSpPr/>
          <p:nvPr/>
        </p:nvGrpSpPr>
        <p:grpSpPr>
          <a:xfrm rot="0">
            <a:off x="1297707" y="8054973"/>
            <a:ext cx="7831874" cy="2739300"/>
            <a:chOff x="0" y="0"/>
            <a:chExt cx="10442499" cy="3652400"/>
          </a:xfrm>
        </p:grpSpPr>
        <p:sp>
          <p:nvSpPr>
            <p:cNvPr name="Freeform 11" id="11"/>
            <p:cNvSpPr/>
            <p:nvPr/>
          </p:nvSpPr>
          <p:spPr>
            <a:xfrm flipH="false" flipV="false" rot="0">
              <a:off x="0" y="0"/>
              <a:ext cx="10442448" cy="3652393"/>
            </a:xfrm>
            <a:custGeom>
              <a:avLst/>
              <a:gdLst/>
              <a:ahLst/>
              <a:cxnLst/>
              <a:rect r="r" b="b" t="t" l="l"/>
              <a:pathLst>
                <a:path h="3652393" w="10442448">
                  <a:moveTo>
                    <a:pt x="10442448" y="537210"/>
                  </a:moveTo>
                  <a:cubicBezTo>
                    <a:pt x="10442448" y="537210"/>
                    <a:pt x="8506841" y="0"/>
                    <a:pt x="6200521" y="2291080"/>
                  </a:cubicBezTo>
                  <a:cubicBezTo>
                    <a:pt x="4446016" y="960120"/>
                    <a:pt x="3372231" y="1852295"/>
                    <a:pt x="2419858" y="2805176"/>
                  </a:cubicBezTo>
                  <a:cubicBezTo>
                    <a:pt x="567055" y="2207895"/>
                    <a:pt x="0" y="3652393"/>
                    <a:pt x="0" y="3652393"/>
                  </a:cubicBezTo>
                  <a:lnTo>
                    <a:pt x="10442448" y="3652393"/>
                  </a:lnTo>
                  <a:close/>
                </a:path>
              </a:pathLst>
            </a:custGeom>
            <a:gradFill rotWithShape="true">
              <a:gsLst>
                <a:gs pos="0">
                  <a:srgbClr val="FEFAF9">
                    <a:alpha val="18823"/>
                  </a:srgbClr>
                </a:gs>
                <a:gs pos="100000">
                  <a:srgbClr val="FEFAF9">
                    <a:alpha val="100000"/>
                  </a:srgbClr>
                </a:gs>
              </a:gsLst>
              <a:lin ang="8099331"/>
            </a:gradFill>
          </p:spPr>
        </p:sp>
      </p:grpSp>
      <p:grpSp>
        <p:nvGrpSpPr>
          <p:cNvPr name="Group 12" id="12"/>
          <p:cNvGrpSpPr/>
          <p:nvPr/>
        </p:nvGrpSpPr>
        <p:grpSpPr>
          <a:xfrm rot="0">
            <a:off x="9144000" y="8135881"/>
            <a:ext cx="6139744" cy="2151119"/>
            <a:chOff x="0" y="0"/>
            <a:chExt cx="7265691" cy="2545605"/>
          </a:xfrm>
        </p:grpSpPr>
        <p:sp>
          <p:nvSpPr>
            <p:cNvPr name="Freeform 13" id="13"/>
            <p:cNvSpPr/>
            <p:nvPr/>
          </p:nvSpPr>
          <p:spPr>
            <a:xfrm flipH="false" flipV="false" rot="0">
              <a:off x="254" y="254"/>
              <a:ext cx="7265416" cy="2545334"/>
            </a:xfrm>
            <a:custGeom>
              <a:avLst/>
              <a:gdLst/>
              <a:ahLst/>
              <a:cxnLst/>
              <a:rect r="r" b="b" t="t" l="l"/>
              <a:pathLst>
                <a:path h="2545334" w="7265416">
                  <a:moveTo>
                    <a:pt x="0" y="374142"/>
                  </a:moveTo>
                  <a:cubicBezTo>
                    <a:pt x="0" y="374142"/>
                    <a:pt x="1349756" y="0"/>
                    <a:pt x="2950083" y="1600327"/>
                  </a:cubicBezTo>
                  <a:cubicBezTo>
                    <a:pt x="4164711" y="674751"/>
                    <a:pt x="4916932" y="1291971"/>
                    <a:pt x="5583936" y="1955165"/>
                  </a:cubicBezTo>
                  <a:cubicBezTo>
                    <a:pt x="6875780" y="1542669"/>
                    <a:pt x="7265416" y="2545334"/>
                    <a:pt x="7265416" y="2545334"/>
                  </a:cubicBezTo>
                  <a:lnTo>
                    <a:pt x="0" y="2545334"/>
                  </a:lnTo>
                  <a:close/>
                </a:path>
              </a:pathLst>
            </a:custGeom>
            <a:gradFill rotWithShape="true">
              <a:gsLst>
                <a:gs pos="0">
                  <a:srgbClr val="FEFAF9">
                    <a:alpha val="11294"/>
                  </a:srgbClr>
                </a:gs>
                <a:gs pos="100000">
                  <a:srgbClr val="FEFAF9">
                    <a:alpha val="60000"/>
                  </a:srgbClr>
                </a:gs>
              </a:gsLst>
              <a:lin ang="8509214"/>
            </a:gradFill>
          </p:spPr>
        </p:sp>
      </p:grpSp>
      <p:sp>
        <p:nvSpPr>
          <p:cNvPr name="Freeform 14" id="14"/>
          <p:cNvSpPr/>
          <p:nvPr/>
        </p:nvSpPr>
        <p:spPr>
          <a:xfrm flipH="false" flipV="false" rot="0">
            <a:off x="15658203" y="8054973"/>
            <a:ext cx="2435369" cy="2057400"/>
          </a:xfrm>
          <a:custGeom>
            <a:avLst/>
            <a:gdLst/>
            <a:ahLst/>
            <a:cxnLst/>
            <a:rect r="r" b="b" t="t" l="l"/>
            <a:pathLst>
              <a:path h="2057400" w="2435369">
                <a:moveTo>
                  <a:pt x="0" y="0"/>
                </a:moveTo>
                <a:lnTo>
                  <a:pt x="2435369" y="0"/>
                </a:lnTo>
                <a:lnTo>
                  <a:pt x="2435369"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6379939" y="0"/>
            <a:ext cx="1713634" cy="944056"/>
          </a:xfrm>
          <a:custGeom>
            <a:avLst/>
            <a:gdLst/>
            <a:ahLst/>
            <a:cxnLst/>
            <a:rect r="r" b="b" t="t" l="l"/>
            <a:pathLst>
              <a:path h="944056" w="1713634">
                <a:moveTo>
                  <a:pt x="0" y="0"/>
                </a:moveTo>
                <a:lnTo>
                  <a:pt x="1713633" y="0"/>
                </a:lnTo>
                <a:lnTo>
                  <a:pt x="1713633" y="944056"/>
                </a:lnTo>
                <a:lnTo>
                  <a:pt x="0" y="9440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297707" y="5607716"/>
            <a:ext cx="6983277" cy="1893570"/>
          </a:xfrm>
          <a:prstGeom prst="rect">
            <a:avLst/>
          </a:prstGeom>
        </p:spPr>
        <p:txBody>
          <a:bodyPr anchor="t" rtlCol="false" tIns="0" lIns="0" bIns="0" rIns="0">
            <a:spAutoFit/>
          </a:bodyPr>
          <a:lstStyle/>
          <a:p>
            <a:pPr algn="just">
              <a:lnSpc>
                <a:spcPts val="3780"/>
              </a:lnSpc>
            </a:pPr>
            <a:r>
              <a:rPr lang="en-US" sz="2700">
                <a:solidFill>
                  <a:srgbClr val="0E2A47"/>
                </a:solidFill>
                <a:latin typeface="Raleway Medium"/>
              </a:rPr>
              <a:t>Terdapat 6 kota dalam peta ini. Delhi memiliki penerbangan terbanyak (61.343), sementara Chennai memiliki yang terendah (38.700)</a:t>
            </a:r>
          </a:p>
        </p:txBody>
      </p:sp>
      <p:sp>
        <p:nvSpPr>
          <p:cNvPr name="TextBox 17" id="17"/>
          <p:cNvSpPr txBox="true"/>
          <p:nvPr/>
        </p:nvSpPr>
        <p:spPr>
          <a:xfrm rot="0">
            <a:off x="10276023" y="5607716"/>
            <a:ext cx="6983277" cy="1417320"/>
          </a:xfrm>
          <a:prstGeom prst="rect">
            <a:avLst/>
          </a:prstGeom>
        </p:spPr>
        <p:txBody>
          <a:bodyPr anchor="t" rtlCol="false" tIns="0" lIns="0" bIns="0" rIns="0">
            <a:spAutoFit/>
          </a:bodyPr>
          <a:lstStyle/>
          <a:p>
            <a:pPr algn="just">
              <a:lnSpc>
                <a:spcPts val="3780"/>
              </a:lnSpc>
            </a:pPr>
            <a:r>
              <a:rPr lang="en-US" sz="2700">
                <a:solidFill>
                  <a:srgbClr val="0E2A47"/>
                </a:solidFill>
                <a:latin typeface="Raleway Medium"/>
              </a:rPr>
              <a:t>Dari 300.153 penerbangan, mayoritas berangkat pada pagi (23,70%) dan yang terendah adalah pada larut malam (0,44%)</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sp>
        <p:nvSpPr>
          <p:cNvPr name="Freeform 2" id="2"/>
          <p:cNvSpPr/>
          <p:nvPr/>
        </p:nvSpPr>
        <p:spPr>
          <a:xfrm flipH="false" flipV="false" rot="0">
            <a:off x="-1450936" y="9448167"/>
            <a:ext cx="3014236" cy="1677666"/>
          </a:xfrm>
          <a:custGeom>
            <a:avLst/>
            <a:gdLst/>
            <a:ahLst/>
            <a:cxnLst/>
            <a:rect r="r" b="b" t="t" l="l"/>
            <a:pathLst>
              <a:path h="1677666" w="3014236">
                <a:moveTo>
                  <a:pt x="0" y="0"/>
                </a:moveTo>
                <a:lnTo>
                  <a:pt x="3014236" y="0"/>
                </a:lnTo>
                <a:lnTo>
                  <a:pt x="3014236" y="1677666"/>
                </a:lnTo>
                <a:lnTo>
                  <a:pt x="0" y="1677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5530149" y="152001"/>
            <a:ext cx="3975178" cy="631158"/>
          </a:xfrm>
          <a:custGeom>
            <a:avLst/>
            <a:gdLst/>
            <a:ahLst/>
            <a:cxnLst/>
            <a:rect r="r" b="b" t="t" l="l"/>
            <a:pathLst>
              <a:path h="631158" w="3975178">
                <a:moveTo>
                  <a:pt x="0" y="0"/>
                </a:moveTo>
                <a:lnTo>
                  <a:pt x="3975178" y="0"/>
                </a:lnTo>
                <a:lnTo>
                  <a:pt x="3975178" y="631158"/>
                </a:lnTo>
                <a:lnTo>
                  <a:pt x="0" y="631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438291" y="2088913"/>
            <a:ext cx="7315200" cy="3019183"/>
          </a:xfrm>
          <a:custGeom>
            <a:avLst/>
            <a:gdLst/>
            <a:ahLst/>
            <a:cxnLst/>
            <a:rect r="r" b="b" t="t" l="l"/>
            <a:pathLst>
              <a:path h="3019183" w="7315200">
                <a:moveTo>
                  <a:pt x="0" y="0"/>
                </a:moveTo>
                <a:lnTo>
                  <a:pt x="7315200" y="0"/>
                </a:lnTo>
                <a:lnTo>
                  <a:pt x="7315200" y="3019183"/>
                </a:lnTo>
                <a:lnTo>
                  <a:pt x="0" y="30191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92051" y="2360744"/>
            <a:ext cx="6807680" cy="2475520"/>
          </a:xfrm>
          <a:custGeom>
            <a:avLst/>
            <a:gdLst/>
            <a:ahLst/>
            <a:cxnLst/>
            <a:rect r="r" b="b" t="t" l="l"/>
            <a:pathLst>
              <a:path h="2475520" w="6807680">
                <a:moveTo>
                  <a:pt x="0" y="0"/>
                </a:moveTo>
                <a:lnTo>
                  <a:pt x="6807681" y="0"/>
                </a:lnTo>
                <a:lnTo>
                  <a:pt x="6807681" y="2475521"/>
                </a:lnTo>
                <a:lnTo>
                  <a:pt x="0" y="2475521"/>
                </a:lnTo>
                <a:lnTo>
                  <a:pt x="0" y="0"/>
                </a:lnTo>
                <a:close/>
              </a:path>
            </a:pathLst>
          </a:custGeom>
          <a:blipFill>
            <a:blip r:embed="rId9"/>
            <a:stretch>
              <a:fillRect l="0" t="0" r="0" b="-4483"/>
            </a:stretch>
          </a:blipFill>
        </p:spPr>
      </p:sp>
      <p:sp>
        <p:nvSpPr>
          <p:cNvPr name="Freeform 6" id="6"/>
          <p:cNvSpPr/>
          <p:nvPr/>
        </p:nvSpPr>
        <p:spPr>
          <a:xfrm flipH="false" flipV="false" rot="0">
            <a:off x="9778139" y="2124317"/>
            <a:ext cx="7315200" cy="3019183"/>
          </a:xfrm>
          <a:custGeom>
            <a:avLst/>
            <a:gdLst/>
            <a:ahLst/>
            <a:cxnLst/>
            <a:rect r="r" b="b" t="t" l="l"/>
            <a:pathLst>
              <a:path h="3019183" w="7315200">
                <a:moveTo>
                  <a:pt x="0" y="0"/>
                </a:moveTo>
                <a:lnTo>
                  <a:pt x="7315200" y="0"/>
                </a:lnTo>
                <a:lnTo>
                  <a:pt x="7315200" y="3019183"/>
                </a:lnTo>
                <a:lnTo>
                  <a:pt x="0" y="30191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031898" y="2396149"/>
            <a:ext cx="6807680" cy="2475520"/>
          </a:xfrm>
          <a:custGeom>
            <a:avLst/>
            <a:gdLst/>
            <a:ahLst/>
            <a:cxnLst/>
            <a:rect r="r" b="b" t="t" l="l"/>
            <a:pathLst>
              <a:path h="2475520" w="6807680">
                <a:moveTo>
                  <a:pt x="0" y="0"/>
                </a:moveTo>
                <a:lnTo>
                  <a:pt x="6807681" y="0"/>
                </a:lnTo>
                <a:lnTo>
                  <a:pt x="6807681" y="2475520"/>
                </a:lnTo>
                <a:lnTo>
                  <a:pt x="0" y="2475520"/>
                </a:lnTo>
                <a:lnTo>
                  <a:pt x="0" y="0"/>
                </a:lnTo>
                <a:close/>
              </a:path>
            </a:pathLst>
          </a:custGeom>
          <a:blipFill>
            <a:blip r:embed="rId10"/>
            <a:stretch>
              <a:fillRect l="0" t="0" r="0" b="0"/>
            </a:stretch>
          </a:blipFill>
        </p:spPr>
      </p:sp>
      <p:sp>
        <p:nvSpPr>
          <p:cNvPr name="Freeform 8" id="8"/>
          <p:cNvSpPr/>
          <p:nvPr/>
        </p:nvSpPr>
        <p:spPr>
          <a:xfrm flipH="false" flipV="false" rot="0">
            <a:off x="10230531" y="1043966"/>
            <a:ext cx="6078492" cy="1091376"/>
          </a:xfrm>
          <a:custGeom>
            <a:avLst/>
            <a:gdLst/>
            <a:ahLst/>
            <a:cxnLst/>
            <a:rect r="r" b="b" t="t" l="l"/>
            <a:pathLst>
              <a:path h="1091376" w="6078492">
                <a:moveTo>
                  <a:pt x="0" y="0"/>
                </a:moveTo>
                <a:lnTo>
                  <a:pt x="6078492" y="0"/>
                </a:lnTo>
                <a:lnTo>
                  <a:pt x="6078492" y="1091376"/>
                </a:lnTo>
                <a:lnTo>
                  <a:pt x="0" y="10913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565943" y="783159"/>
            <a:ext cx="1994713" cy="1893164"/>
          </a:xfrm>
          <a:custGeom>
            <a:avLst/>
            <a:gdLst/>
            <a:ahLst/>
            <a:cxnLst/>
            <a:rect r="r" b="b" t="t" l="l"/>
            <a:pathLst>
              <a:path h="1893164" w="1994713">
                <a:moveTo>
                  <a:pt x="0" y="0"/>
                </a:moveTo>
                <a:lnTo>
                  <a:pt x="1994714" y="0"/>
                </a:lnTo>
                <a:lnTo>
                  <a:pt x="1994714" y="1893164"/>
                </a:lnTo>
                <a:lnTo>
                  <a:pt x="0" y="18931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1770214" y="5828267"/>
            <a:ext cx="6983277" cy="2369820"/>
          </a:xfrm>
          <a:prstGeom prst="rect">
            <a:avLst/>
          </a:prstGeom>
        </p:spPr>
        <p:txBody>
          <a:bodyPr anchor="t" rtlCol="false" tIns="0" lIns="0" bIns="0" rIns="0">
            <a:spAutoFit/>
          </a:bodyPr>
          <a:lstStyle/>
          <a:p>
            <a:pPr algn="just">
              <a:lnSpc>
                <a:spcPts val="3780"/>
              </a:lnSpc>
            </a:pPr>
            <a:r>
              <a:rPr lang="en-US" sz="2700">
                <a:solidFill>
                  <a:srgbClr val="0E2A47"/>
                </a:solidFill>
                <a:latin typeface="Raleway Medium"/>
              </a:rPr>
              <a:t>Vistara mendominasi dengan total penjualan tiket tertinggi mencapai 3.896.470.735, sementara SpiceJet memiliki total penjualan tiket terendah yaitu 55.681.482</a:t>
            </a:r>
          </a:p>
        </p:txBody>
      </p:sp>
      <p:sp>
        <p:nvSpPr>
          <p:cNvPr name="TextBox 11" id="11"/>
          <p:cNvSpPr txBox="true"/>
          <p:nvPr/>
        </p:nvSpPr>
        <p:spPr>
          <a:xfrm rot="0">
            <a:off x="9778139" y="5828267"/>
            <a:ext cx="6983277" cy="1893570"/>
          </a:xfrm>
          <a:prstGeom prst="rect">
            <a:avLst/>
          </a:prstGeom>
        </p:spPr>
        <p:txBody>
          <a:bodyPr anchor="t" rtlCol="false" tIns="0" lIns="0" bIns="0" rIns="0">
            <a:spAutoFit/>
          </a:bodyPr>
          <a:lstStyle/>
          <a:p>
            <a:pPr algn="just">
              <a:lnSpc>
                <a:spcPts val="3780"/>
              </a:lnSpc>
            </a:pPr>
            <a:r>
              <a:rPr lang="en-US" sz="2700">
                <a:solidFill>
                  <a:srgbClr val="0E2A47"/>
                </a:solidFill>
                <a:latin typeface="Raleway Medium"/>
              </a:rPr>
              <a:t>Mumbai adalah kota dengan frekuensi penerbangan tertinggi (59.097), sedangkan Chennai adalah yang terendah di antara kota tujuan lainnya (40.368)</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sp>
        <p:nvSpPr>
          <p:cNvPr name="Freeform 2" id="2"/>
          <p:cNvSpPr/>
          <p:nvPr/>
        </p:nvSpPr>
        <p:spPr>
          <a:xfrm flipH="false" flipV="false" rot="0">
            <a:off x="15053466" y="9258300"/>
            <a:ext cx="3014236" cy="1677666"/>
          </a:xfrm>
          <a:custGeom>
            <a:avLst/>
            <a:gdLst/>
            <a:ahLst/>
            <a:cxnLst/>
            <a:rect r="r" b="b" t="t" l="l"/>
            <a:pathLst>
              <a:path h="1677666" w="3014236">
                <a:moveTo>
                  <a:pt x="0" y="0"/>
                </a:moveTo>
                <a:lnTo>
                  <a:pt x="3014236" y="0"/>
                </a:lnTo>
                <a:lnTo>
                  <a:pt x="3014236" y="1677666"/>
                </a:lnTo>
                <a:lnTo>
                  <a:pt x="0" y="1677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58961"/>
            <a:ext cx="7156698" cy="10994927"/>
          </a:xfrm>
          <a:custGeom>
            <a:avLst/>
            <a:gdLst/>
            <a:ahLst/>
            <a:cxnLst/>
            <a:rect r="r" b="b" t="t" l="l"/>
            <a:pathLst>
              <a:path h="10994927" w="7156698">
                <a:moveTo>
                  <a:pt x="0" y="0"/>
                </a:moveTo>
                <a:lnTo>
                  <a:pt x="7156698" y="0"/>
                </a:lnTo>
                <a:lnTo>
                  <a:pt x="7156698" y="10994927"/>
                </a:lnTo>
                <a:lnTo>
                  <a:pt x="0" y="10994927"/>
                </a:lnTo>
                <a:lnTo>
                  <a:pt x="0" y="0"/>
                </a:lnTo>
                <a:close/>
              </a:path>
            </a:pathLst>
          </a:custGeom>
          <a:blipFill>
            <a:blip r:embed="rId5">
              <a:alphaModFix amt="32999"/>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6778516" y="-1210"/>
            <a:ext cx="2365484" cy="1303167"/>
          </a:xfrm>
          <a:custGeom>
            <a:avLst/>
            <a:gdLst/>
            <a:ahLst/>
            <a:cxnLst/>
            <a:rect r="r" b="b" t="t" l="l"/>
            <a:pathLst>
              <a:path h="1303167" w="2365484">
                <a:moveTo>
                  <a:pt x="0" y="0"/>
                </a:moveTo>
                <a:lnTo>
                  <a:pt x="2365484" y="0"/>
                </a:lnTo>
                <a:lnTo>
                  <a:pt x="2365484" y="1303167"/>
                </a:lnTo>
                <a:lnTo>
                  <a:pt x="0" y="13031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9339003" y="-58961"/>
            <a:ext cx="2470314" cy="1360918"/>
          </a:xfrm>
          <a:custGeom>
            <a:avLst/>
            <a:gdLst/>
            <a:ahLst/>
            <a:cxnLst/>
            <a:rect r="r" b="b" t="t" l="l"/>
            <a:pathLst>
              <a:path h="1360918" w="2470314">
                <a:moveTo>
                  <a:pt x="0" y="0"/>
                </a:moveTo>
                <a:lnTo>
                  <a:pt x="2470314" y="0"/>
                </a:lnTo>
                <a:lnTo>
                  <a:pt x="2470314" y="1360918"/>
                </a:lnTo>
                <a:lnTo>
                  <a:pt x="0" y="13609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5752183" y="522085"/>
            <a:ext cx="3014234" cy="1677666"/>
          </a:xfrm>
          <a:custGeom>
            <a:avLst/>
            <a:gdLst/>
            <a:ahLst/>
            <a:cxnLst/>
            <a:rect r="r" b="b" t="t" l="l"/>
            <a:pathLst>
              <a:path h="1677666" w="3014234">
                <a:moveTo>
                  <a:pt x="0" y="0"/>
                </a:moveTo>
                <a:lnTo>
                  <a:pt x="3014234" y="0"/>
                </a:lnTo>
                <a:lnTo>
                  <a:pt x="3014234" y="1677666"/>
                </a:lnTo>
                <a:lnTo>
                  <a:pt x="0" y="16776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5606503" y="2382148"/>
            <a:ext cx="7074994" cy="3725042"/>
          </a:xfrm>
          <a:custGeom>
            <a:avLst/>
            <a:gdLst/>
            <a:ahLst/>
            <a:cxnLst/>
            <a:rect r="r" b="b" t="t" l="l"/>
            <a:pathLst>
              <a:path h="3725042" w="7074994">
                <a:moveTo>
                  <a:pt x="0" y="0"/>
                </a:moveTo>
                <a:lnTo>
                  <a:pt x="7074994" y="0"/>
                </a:lnTo>
                <a:lnTo>
                  <a:pt x="7074994" y="3725042"/>
                </a:lnTo>
                <a:lnTo>
                  <a:pt x="0" y="3725042"/>
                </a:lnTo>
                <a:lnTo>
                  <a:pt x="0" y="0"/>
                </a:lnTo>
                <a:close/>
              </a:path>
            </a:pathLst>
          </a:custGeom>
          <a:blipFill>
            <a:blip r:embed="rId13"/>
            <a:stretch>
              <a:fillRect l="0" t="0" r="0" b="0"/>
            </a:stretch>
          </a:blipFill>
        </p:spPr>
      </p:sp>
      <p:sp>
        <p:nvSpPr>
          <p:cNvPr name="TextBox 8" id="8"/>
          <p:cNvSpPr txBox="true"/>
          <p:nvPr/>
        </p:nvSpPr>
        <p:spPr>
          <a:xfrm rot="0">
            <a:off x="3578349" y="6247766"/>
            <a:ext cx="11529742" cy="2369820"/>
          </a:xfrm>
          <a:prstGeom prst="rect">
            <a:avLst/>
          </a:prstGeom>
        </p:spPr>
        <p:txBody>
          <a:bodyPr anchor="t" rtlCol="false" tIns="0" lIns="0" bIns="0" rIns="0">
            <a:spAutoFit/>
          </a:bodyPr>
          <a:lstStyle/>
          <a:p>
            <a:pPr algn="just">
              <a:lnSpc>
                <a:spcPts val="3780"/>
              </a:lnSpc>
            </a:pPr>
            <a:r>
              <a:rPr lang="en-US" sz="2700">
                <a:solidFill>
                  <a:srgbClr val="0E2A47"/>
                </a:solidFill>
                <a:latin typeface="Raleway Medium"/>
              </a:rPr>
              <a:t>Harga tertinggi terjadi saat berangkat di malam dan tiba pada sore hari (₹31.426), sedangkan harga terendah saat berangkat pada larut malam dan tiba pada larut malam (₹4.288). Keberangkatan sore dan malam hari cenderung lebih mahal, sementara kedatangan larut malam lebih murah secara umum.</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sp>
        <p:nvSpPr>
          <p:cNvPr name="Freeform 2" id="2"/>
          <p:cNvSpPr/>
          <p:nvPr/>
        </p:nvSpPr>
        <p:spPr>
          <a:xfrm flipH="false" flipV="false" rot="0">
            <a:off x="-424290" y="-2301939"/>
            <a:ext cx="18845047" cy="18845047"/>
          </a:xfrm>
          <a:custGeom>
            <a:avLst/>
            <a:gdLst/>
            <a:ahLst/>
            <a:cxnLst/>
            <a:rect r="r" b="b" t="t" l="l"/>
            <a:pathLst>
              <a:path h="18845047" w="18845047">
                <a:moveTo>
                  <a:pt x="0" y="0"/>
                </a:moveTo>
                <a:lnTo>
                  <a:pt x="18845046" y="0"/>
                </a:lnTo>
                <a:lnTo>
                  <a:pt x="18845046" y="18845046"/>
                </a:lnTo>
                <a:lnTo>
                  <a:pt x="0" y="18845046"/>
                </a:lnTo>
                <a:lnTo>
                  <a:pt x="0" y="0"/>
                </a:lnTo>
                <a:close/>
              </a:path>
            </a:pathLst>
          </a:custGeom>
          <a:blipFill>
            <a:blip r:embed="rId3">
              <a:alphaModFix amt="64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596148" y="-617042"/>
            <a:ext cx="15161400" cy="2607100"/>
          </a:xfrm>
          <a:custGeom>
            <a:avLst/>
            <a:gdLst/>
            <a:ahLst/>
            <a:cxnLst/>
            <a:rect r="r" b="b" t="t" l="l"/>
            <a:pathLst>
              <a:path h="2607100" w="15161400">
                <a:moveTo>
                  <a:pt x="0" y="0"/>
                </a:moveTo>
                <a:lnTo>
                  <a:pt x="15161400" y="0"/>
                </a:lnTo>
                <a:lnTo>
                  <a:pt x="15161400" y="2607100"/>
                </a:lnTo>
                <a:lnTo>
                  <a:pt x="0" y="26071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1309051" y="0"/>
            <a:ext cx="4662700" cy="2291200"/>
          </a:xfrm>
          <a:custGeom>
            <a:avLst/>
            <a:gdLst/>
            <a:ahLst/>
            <a:cxnLst/>
            <a:rect r="r" b="b" t="t" l="l"/>
            <a:pathLst>
              <a:path h="2291200" w="4662700">
                <a:moveTo>
                  <a:pt x="0" y="0"/>
                </a:moveTo>
                <a:lnTo>
                  <a:pt x="4662700" y="0"/>
                </a:lnTo>
                <a:lnTo>
                  <a:pt x="4662700" y="2291200"/>
                </a:lnTo>
                <a:lnTo>
                  <a:pt x="0" y="22912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3640960" y="2596890"/>
            <a:ext cx="9999441" cy="1028700"/>
            <a:chOff x="0" y="0"/>
            <a:chExt cx="13332588" cy="1371600"/>
          </a:xfrm>
        </p:grpSpPr>
        <p:sp>
          <p:nvSpPr>
            <p:cNvPr name="Freeform 6" id="6"/>
            <p:cNvSpPr/>
            <p:nvPr/>
          </p:nvSpPr>
          <p:spPr>
            <a:xfrm flipH="false" flipV="false" rot="0">
              <a:off x="0" y="171061"/>
              <a:ext cx="1259299" cy="1029477"/>
            </a:xfrm>
            <a:custGeom>
              <a:avLst/>
              <a:gdLst/>
              <a:ahLst/>
              <a:cxnLst/>
              <a:rect r="r" b="b" t="t" l="l"/>
              <a:pathLst>
                <a:path h="1029477" w="1259299">
                  <a:moveTo>
                    <a:pt x="0" y="0"/>
                  </a:moveTo>
                  <a:lnTo>
                    <a:pt x="1259299" y="0"/>
                  </a:lnTo>
                  <a:lnTo>
                    <a:pt x="1259299" y="1029478"/>
                  </a:lnTo>
                  <a:lnTo>
                    <a:pt x="0" y="10294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899550" y="-19050"/>
              <a:ext cx="11433038" cy="1390650"/>
            </a:xfrm>
            <a:prstGeom prst="rect">
              <a:avLst/>
            </a:prstGeom>
          </p:spPr>
          <p:txBody>
            <a:bodyPr anchor="t" rtlCol="false" tIns="0" lIns="0" bIns="0" rIns="0">
              <a:spAutoFit/>
            </a:bodyPr>
            <a:lstStyle/>
            <a:p>
              <a:pPr algn="l">
                <a:lnSpc>
                  <a:spcPts val="4079"/>
                </a:lnSpc>
                <a:spcBef>
                  <a:spcPct val="0"/>
                </a:spcBef>
              </a:pPr>
              <a:r>
                <a:rPr lang="en-US" sz="3399">
                  <a:solidFill>
                    <a:srgbClr val="294774"/>
                  </a:solidFill>
                  <a:latin typeface="Raleway"/>
                </a:rPr>
                <a:t>Membandingkan kinerja model ML dan DL dalam memprediksi harga tiket pesawat</a:t>
              </a:r>
            </a:p>
          </p:txBody>
        </p:sp>
      </p:grpSp>
      <p:grpSp>
        <p:nvGrpSpPr>
          <p:cNvPr name="Group 8" id="8"/>
          <p:cNvGrpSpPr/>
          <p:nvPr/>
        </p:nvGrpSpPr>
        <p:grpSpPr>
          <a:xfrm rot="0">
            <a:off x="3640960" y="4130052"/>
            <a:ext cx="9999441" cy="2571750"/>
            <a:chOff x="0" y="0"/>
            <a:chExt cx="13332588" cy="3429000"/>
          </a:xfrm>
        </p:grpSpPr>
        <p:sp>
          <p:nvSpPr>
            <p:cNvPr name="Freeform 9" id="9"/>
            <p:cNvSpPr/>
            <p:nvPr/>
          </p:nvSpPr>
          <p:spPr>
            <a:xfrm flipH="false" flipV="false" rot="0">
              <a:off x="0" y="171061"/>
              <a:ext cx="1259299" cy="1029477"/>
            </a:xfrm>
            <a:custGeom>
              <a:avLst/>
              <a:gdLst/>
              <a:ahLst/>
              <a:cxnLst/>
              <a:rect r="r" b="b" t="t" l="l"/>
              <a:pathLst>
                <a:path h="1029477" w="1259299">
                  <a:moveTo>
                    <a:pt x="0" y="0"/>
                  </a:moveTo>
                  <a:lnTo>
                    <a:pt x="1259299" y="0"/>
                  </a:lnTo>
                  <a:lnTo>
                    <a:pt x="1259299" y="1029478"/>
                  </a:lnTo>
                  <a:lnTo>
                    <a:pt x="0" y="10294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899550" y="-19050"/>
              <a:ext cx="11433038" cy="3448050"/>
            </a:xfrm>
            <a:prstGeom prst="rect">
              <a:avLst/>
            </a:prstGeom>
          </p:spPr>
          <p:txBody>
            <a:bodyPr anchor="t" rtlCol="false" tIns="0" lIns="0" bIns="0" rIns="0">
              <a:spAutoFit/>
            </a:bodyPr>
            <a:lstStyle/>
            <a:p>
              <a:pPr algn="l">
                <a:lnSpc>
                  <a:spcPts val="4079"/>
                </a:lnSpc>
              </a:pPr>
              <a:r>
                <a:rPr lang="en-US" sz="3399">
                  <a:solidFill>
                    <a:srgbClr val="294774"/>
                  </a:solidFill>
                  <a:latin typeface="Raleway"/>
                </a:rPr>
                <a:t>Model Linear Regression unggul dengan nilai R2 Score 1.0 dan kesalahan prediksi sangat kecil ( (MAE: 2.46e-11, MSE: 8.49e-22, RMSE: 2.91e-11)</a:t>
              </a:r>
            </a:p>
            <a:p>
              <a:pPr algn="l">
                <a:lnSpc>
                  <a:spcPts val="4079"/>
                </a:lnSpc>
                <a:spcBef>
                  <a:spcPct val="0"/>
                </a:spcBef>
              </a:pPr>
            </a:p>
          </p:txBody>
        </p:sp>
      </p:grpSp>
      <p:grpSp>
        <p:nvGrpSpPr>
          <p:cNvPr name="Group 11" id="11"/>
          <p:cNvGrpSpPr/>
          <p:nvPr/>
        </p:nvGrpSpPr>
        <p:grpSpPr>
          <a:xfrm rot="0">
            <a:off x="3640960" y="6606234"/>
            <a:ext cx="9999441" cy="1028700"/>
            <a:chOff x="0" y="0"/>
            <a:chExt cx="13332588" cy="1371600"/>
          </a:xfrm>
        </p:grpSpPr>
        <p:sp>
          <p:nvSpPr>
            <p:cNvPr name="Freeform 12" id="12"/>
            <p:cNvSpPr/>
            <p:nvPr/>
          </p:nvSpPr>
          <p:spPr>
            <a:xfrm flipH="false" flipV="false" rot="0">
              <a:off x="0" y="171061"/>
              <a:ext cx="1259299" cy="1029477"/>
            </a:xfrm>
            <a:custGeom>
              <a:avLst/>
              <a:gdLst/>
              <a:ahLst/>
              <a:cxnLst/>
              <a:rect r="r" b="b" t="t" l="l"/>
              <a:pathLst>
                <a:path h="1029477" w="1259299">
                  <a:moveTo>
                    <a:pt x="0" y="0"/>
                  </a:moveTo>
                  <a:lnTo>
                    <a:pt x="1259299" y="0"/>
                  </a:lnTo>
                  <a:lnTo>
                    <a:pt x="1259299" y="1029478"/>
                  </a:lnTo>
                  <a:lnTo>
                    <a:pt x="0" y="10294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899550" y="-19050"/>
              <a:ext cx="11433038" cy="1390650"/>
            </a:xfrm>
            <a:prstGeom prst="rect">
              <a:avLst/>
            </a:prstGeom>
          </p:spPr>
          <p:txBody>
            <a:bodyPr anchor="t" rtlCol="false" tIns="0" lIns="0" bIns="0" rIns="0">
              <a:spAutoFit/>
            </a:bodyPr>
            <a:lstStyle/>
            <a:p>
              <a:pPr algn="l">
                <a:lnSpc>
                  <a:spcPts val="4079"/>
                </a:lnSpc>
                <a:spcBef>
                  <a:spcPct val="0"/>
                </a:spcBef>
              </a:pPr>
              <a:r>
                <a:rPr lang="en-US" sz="3399">
                  <a:solidFill>
                    <a:srgbClr val="294774"/>
                  </a:solidFill>
                  <a:latin typeface="Raleway"/>
                </a:rPr>
                <a:t>Kelas penerbangan adalah faktor utama yang mempengaruhi harga tiket</a:t>
              </a:r>
            </a:p>
          </p:txBody>
        </p:sp>
      </p:grpSp>
      <p:grpSp>
        <p:nvGrpSpPr>
          <p:cNvPr name="Group 14" id="14"/>
          <p:cNvGrpSpPr/>
          <p:nvPr/>
        </p:nvGrpSpPr>
        <p:grpSpPr>
          <a:xfrm rot="0">
            <a:off x="3640960" y="8030829"/>
            <a:ext cx="9999441" cy="1543050"/>
            <a:chOff x="0" y="0"/>
            <a:chExt cx="13332588" cy="2057400"/>
          </a:xfrm>
        </p:grpSpPr>
        <p:sp>
          <p:nvSpPr>
            <p:cNvPr name="Freeform 15" id="15"/>
            <p:cNvSpPr/>
            <p:nvPr/>
          </p:nvSpPr>
          <p:spPr>
            <a:xfrm flipH="false" flipV="false" rot="0">
              <a:off x="0" y="171061"/>
              <a:ext cx="1259299" cy="1029477"/>
            </a:xfrm>
            <a:custGeom>
              <a:avLst/>
              <a:gdLst/>
              <a:ahLst/>
              <a:cxnLst/>
              <a:rect r="r" b="b" t="t" l="l"/>
              <a:pathLst>
                <a:path h="1029477" w="1259299">
                  <a:moveTo>
                    <a:pt x="0" y="0"/>
                  </a:moveTo>
                  <a:lnTo>
                    <a:pt x="1259299" y="0"/>
                  </a:lnTo>
                  <a:lnTo>
                    <a:pt x="1259299" y="1029478"/>
                  </a:lnTo>
                  <a:lnTo>
                    <a:pt x="0" y="10294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899550" y="-19050"/>
              <a:ext cx="11433038" cy="2076450"/>
            </a:xfrm>
            <a:prstGeom prst="rect">
              <a:avLst/>
            </a:prstGeom>
          </p:spPr>
          <p:txBody>
            <a:bodyPr anchor="t" rtlCol="false" tIns="0" lIns="0" bIns="0" rIns="0">
              <a:spAutoFit/>
            </a:bodyPr>
            <a:lstStyle/>
            <a:p>
              <a:pPr algn="l">
                <a:lnSpc>
                  <a:spcPts val="4079"/>
                </a:lnSpc>
                <a:spcBef>
                  <a:spcPct val="0"/>
                </a:spcBef>
              </a:pPr>
              <a:r>
                <a:rPr lang="en-US" sz="3399">
                  <a:solidFill>
                    <a:srgbClr val="294774"/>
                  </a:solidFill>
                  <a:latin typeface="Raleway"/>
                </a:rPr>
                <a:t>Bantuan keputusan bagi calon penumpang dan potensi perbaikan layanan pemesanan</a:t>
              </a:r>
            </a:p>
          </p:txBody>
        </p:sp>
      </p:grpSp>
      <p:sp>
        <p:nvSpPr>
          <p:cNvPr name="TextBox 17" id="17"/>
          <p:cNvSpPr txBox="true"/>
          <p:nvPr/>
        </p:nvSpPr>
        <p:spPr>
          <a:xfrm rot="0">
            <a:off x="542674" y="1038225"/>
            <a:ext cx="8840046" cy="742950"/>
          </a:xfrm>
          <a:prstGeom prst="rect">
            <a:avLst/>
          </a:prstGeom>
        </p:spPr>
        <p:txBody>
          <a:bodyPr anchor="t" rtlCol="false" tIns="0" lIns="0" bIns="0" rIns="0">
            <a:spAutoFit/>
          </a:bodyPr>
          <a:lstStyle/>
          <a:p>
            <a:pPr algn="ctr">
              <a:lnSpc>
                <a:spcPts val="5999"/>
              </a:lnSpc>
            </a:pPr>
            <a:r>
              <a:rPr lang="en-US" sz="4999">
                <a:solidFill>
                  <a:srgbClr val="FFFFFF"/>
                </a:solidFill>
                <a:latin typeface="Limelight"/>
              </a:rPr>
              <a:t>Kesimpulan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grpSp>
        <p:nvGrpSpPr>
          <p:cNvPr name="Group 2" id="2"/>
          <p:cNvGrpSpPr/>
          <p:nvPr/>
        </p:nvGrpSpPr>
        <p:grpSpPr>
          <a:xfrm rot="0">
            <a:off x="0" y="-419748"/>
            <a:ext cx="7019606" cy="2455198"/>
            <a:chOff x="0" y="0"/>
            <a:chExt cx="9359475" cy="3273597"/>
          </a:xfrm>
        </p:grpSpPr>
        <p:sp>
          <p:nvSpPr>
            <p:cNvPr name="Freeform 3" id="3"/>
            <p:cNvSpPr/>
            <p:nvPr/>
          </p:nvSpPr>
          <p:spPr>
            <a:xfrm flipH="false" flipV="false" rot="0">
              <a:off x="0" y="0"/>
              <a:ext cx="9359392" cy="3273552"/>
            </a:xfrm>
            <a:custGeom>
              <a:avLst/>
              <a:gdLst/>
              <a:ahLst/>
              <a:cxnLst/>
              <a:rect r="r" b="b" t="t" l="l"/>
              <a:pathLst>
                <a:path h="3273552" w="9359392">
                  <a:moveTo>
                    <a:pt x="0" y="481457"/>
                  </a:moveTo>
                  <a:cubicBezTo>
                    <a:pt x="0" y="481457"/>
                    <a:pt x="1734820" y="0"/>
                    <a:pt x="3801999" y="2053463"/>
                  </a:cubicBezTo>
                  <a:cubicBezTo>
                    <a:pt x="5374513" y="860552"/>
                    <a:pt x="6337046" y="1660271"/>
                    <a:pt x="7190486" y="2514219"/>
                  </a:cubicBezTo>
                  <a:cubicBezTo>
                    <a:pt x="8851265" y="1978787"/>
                    <a:pt x="9359392" y="3273552"/>
                    <a:pt x="9359392" y="3273552"/>
                  </a:cubicBezTo>
                  <a:lnTo>
                    <a:pt x="0" y="3273552"/>
                  </a:lnTo>
                  <a:close/>
                </a:path>
              </a:pathLst>
            </a:custGeom>
            <a:gradFill rotWithShape="true">
              <a:gsLst>
                <a:gs pos="0">
                  <a:srgbClr val="FEFAF9">
                    <a:alpha val="18823"/>
                  </a:srgbClr>
                </a:gs>
                <a:gs pos="100000">
                  <a:srgbClr val="FEFAF9">
                    <a:alpha val="100000"/>
                  </a:srgbClr>
                </a:gs>
              </a:gsLst>
              <a:lin ang="8099331"/>
            </a:gradFill>
          </p:spPr>
        </p:sp>
      </p:grpSp>
      <p:grpSp>
        <p:nvGrpSpPr>
          <p:cNvPr name="Group 4" id="4"/>
          <p:cNvGrpSpPr/>
          <p:nvPr/>
        </p:nvGrpSpPr>
        <p:grpSpPr>
          <a:xfrm rot="0">
            <a:off x="12167068" y="8057050"/>
            <a:ext cx="7831874" cy="2739300"/>
            <a:chOff x="0" y="0"/>
            <a:chExt cx="10442499" cy="3652400"/>
          </a:xfrm>
        </p:grpSpPr>
        <p:sp>
          <p:nvSpPr>
            <p:cNvPr name="Freeform 5" id="5"/>
            <p:cNvSpPr/>
            <p:nvPr/>
          </p:nvSpPr>
          <p:spPr>
            <a:xfrm flipH="false" flipV="false" rot="0">
              <a:off x="0" y="0"/>
              <a:ext cx="10442448" cy="3652393"/>
            </a:xfrm>
            <a:custGeom>
              <a:avLst/>
              <a:gdLst/>
              <a:ahLst/>
              <a:cxnLst/>
              <a:rect r="r" b="b" t="t" l="l"/>
              <a:pathLst>
                <a:path h="3652393" w="10442448">
                  <a:moveTo>
                    <a:pt x="10442448" y="537210"/>
                  </a:moveTo>
                  <a:cubicBezTo>
                    <a:pt x="10442448" y="537210"/>
                    <a:pt x="8506841" y="0"/>
                    <a:pt x="6200521" y="2291080"/>
                  </a:cubicBezTo>
                  <a:cubicBezTo>
                    <a:pt x="4446016" y="960120"/>
                    <a:pt x="3372231" y="1852295"/>
                    <a:pt x="2419858" y="2805176"/>
                  </a:cubicBezTo>
                  <a:cubicBezTo>
                    <a:pt x="567055" y="2207895"/>
                    <a:pt x="0" y="3652393"/>
                    <a:pt x="0" y="3652393"/>
                  </a:cubicBezTo>
                  <a:lnTo>
                    <a:pt x="10442448" y="3652393"/>
                  </a:lnTo>
                  <a:close/>
                </a:path>
              </a:pathLst>
            </a:custGeom>
            <a:gradFill rotWithShape="true">
              <a:gsLst>
                <a:gs pos="0">
                  <a:srgbClr val="FEFAF9">
                    <a:alpha val="18823"/>
                  </a:srgbClr>
                </a:gs>
                <a:gs pos="100000">
                  <a:srgbClr val="FEFAF9">
                    <a:alpha val="100000"/>
                  </a:srgbClr>
                </a:gs>
              </a:gsLst>
              <a:lin ang="8099331"/>
            </a:gradFill>
          </p:spPr>
        </p:sp>
      </p:grpSp>
      <p:grpSp>
        <p:nvGrpSpPr>
          <p:cNvPr name="Group 6" id="6"/>
          <p:cNvGrpSpPr/>
          <p:nvPr/>
        </p:nvGrpSpPr>
        <p:grpSpPr>
          <a:xfrm rot="-10800000">
            <a:off x="13323322" y="2"/>
            <a:ext cx="4964654" cy="4420956"/>
            <a:chOff x="0" y="0"/>
            <a:chExt cx="6619539" cy="5894608"/>
          </a:xfrm>
        </p:grpSpPr>
        <p:sp>
          <p:nvSpPr>
            <p:cNvPr name="Freeform 7" id="7"/>
            <p:cNvSpPr/>
            <p:nvPr/>
          </p:nvSpPr>
          <p:spPr>
            <a:xfrm flipH="false" flipV="false" rot="0">
              <a:off x="254" y="0"/>
              <a:ext cx="6619367" cy="5894324"/>
            </a:xfrm>
            <a:custGeom>
              <a:avLst/>
              <a:gdLst/>
              <a:ahLst/>
              <a:cxnLst/>
              <a:rect r="r" b="b" t="t" l="l"/>
              <a:pathLst>
                <a:path h="5894324" w="6619367">
                  <a:moveTo>
                    <a:pt x="0" y="294132"/>
                  </a:moveTo>
                  <a:cubicBezTo>
                    <a:pt x="0" y="294132"/>
                    <a:pt x="1838579" y="0"/>
                    <a:pt x="2994406" y="2507742"/>
                  </a:cubicBezTo>
                  <a:cubicBezTo>
                    <a:pt x="4283329" y="2507742"/>
                    <a:pt x="4990719" y="3575939"/>
                    <a:pt x="4990719" y="4777105"/>
                  </a:cubicBezTo>
                  <a:cubicBezTo>
                    <a:pt x="6122035" y="4777105"/>
                    <a:pt x="6619367" y="5894324"/>
                    <a:pt x="6619367" y="5894324"/>
                  </a:cubicBezTo>
                  <a:lnTo>
                    <a:pt x="0" y="5894324"/>
                  </a:lnTo>
                  <a:close/>
                </a:path>
              </a:pathLst>
            </a:custGeom>
            <a:gradFill rotWithShape="true">
              <a:gsLst>
                <a:gs pos="0">
                  <a:srgbClr val="FEFAF9">
                    <a:alpha val="18823"/>
                  </a:srgbClr>
                </a:gs>
                <a:gs pos="100000">
                  <a:srgbClr val="FEFAF9">
                    <a:alpha val="100000"/>
                  </a:srgbClr>
                </a:gs>
              </a:gsLst>
              <a:lin ang="18899331"/>
            </a:gradFill>
          </p:spPr>
        </p:sp>
      </p:grpSp>
      <p:grpSp>
        <p:nvGrpSpPr>
          <p:cNvPr name="Group 8" id="8"/>
          <p:cNvGrpSpPr/>
          <p:nvPr/>
        </p:nvGrpSpPr>
        <p:grpSpPr>
          <a:xfrm rot="0">
            <a:off x="-8" y="5814318"/>
            <a:ext cx="5597738" cy="4982032"/>
            <a:chOff x="0" y="0"/>
            <a:chExt cx="7463651" cy="6642709"/>
          </a:xfrm>
        </p:grpSpPr>
        <p:sp>
          <p:nvSpPr>
            <p:cNvPr name="Freeform 9" id="9"/>
            <p:cNvSpPr/>
            <p:nvPr/>
          </p:nvSpPr>
          <p:spPr>
            <a:xfrm flipH="false" flipV="false" rot="0">
              <a:off x="254" y="0"/>
              <a:ext cx="7463409" cy="6642354"/>
            </a:xfrm>
            <a:custGeom>
              <a:avLst/>
              <a:gdLst/>
              <a:ahLst/>
              <a:cxnLst/>
              <a:rect r="r" b="b" t="t" l="l"/>
              <a:pathLst>
                <a:path h="6642354" w="7463409">
                  <a:moveTo>
                    <a:pt x="3810" y="331470"/>
                  </a:moveTo>
                  <a:cubicBezTo>
                    <a:pt x="3810" y="331470"/>
                    <a:pt x="2075815" y="0"/>
                    <a:pt x="3378327" y="2826004"/>
                  </a:cubicBezTo>
                  <a:cubicBezTo>
                    <a:pt x="4830826" y="2826004"/>
                    <a:pt x="5628005" y="4029837"/>
                    <a:pt x="5628005" y="5383403"/>
                  </a:cubicBezTo>
                  <a:cubicBezTo>
                    <a:pt x="6902831" y="5383403"/>
                    <a:pt x="7463409" y="6642354"/>
                    <a:pt x="7463409" y="6642354"/>
                  </a:cubicBezTo>
                  <a:lnTo>
                    <a:pt x="0" y="6642354"/>
                  </a:lnTo>
                  <a:lnTo>
                    <a:pt x="0" y="331470"/>
                  </a:lnTo>
                  <a:close/>
                </a:path>
              </a:pathLst>
            </a:custGeom>
            <a:gradFill rotWithShape="true">
              <a:gsLst>
                <a:gs pos="0">
                  <a:srgbClr val="FEFAF9">
                    <a:alpha val="18823"/>
                  </a:srgbClr>
                </a:gs>
                <a:gs pos="100000">
                  <a:srgbClr val="FEFAF9">
                    <a:alpha val="100000"/>
                  </a:srgbClr>
                </a:gs>
              </a:gsLst>
              <a:lin ang="8099331"/>
            </a:gradFill>
          </p:spPr>
        </p:sp>
      </p:grpSp>
      <p:sp>
        <p:nvSpPr>
          <p:cNvPr name="Freeform 10" id="10"/>
          <p:cNvSpPr/>
          <p:nvPr/>
        </p:nvSpPr>
        <p:spPr>
          <a:xfrm flipH="false" flipV="false" rot="0">
            <a:off x="13631000" y="6797576"/>
            <a:ext cx="3975178" cy="631158"/>
          </a:xfrm>
          <a:custGeom>
            <a:avLst/>
            <a:gdLst/>
            <a:ahLst/>
            <a:cxnLst/>
            <a:rect r="r" b="b" t="t" l="l"/>
            <a:pathLst>
              <a:path h="631158" w="3975178">
                <a:moveTo>
                  <a:pt x="0" y="0"/>
                </a:moveTo>
                <a:lnTo>
                  <a:pt x="3975178" y="0"/>
                </a:lnTo>
                <a:lnTo>
                  <a:pt x="3975178" y="631158"/>
                </a:lnTo>
                <a:lnTo>
                  <a:pt x="0" y="6311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507118" y="9258300"/>
            <a:ext cx="3014236" cy="1677666"/>
          </a:xfrm>
          <a:custGeom>
            <a:avLst/>
            <a:gdLst/>
            <a:ahLst/>
            <a:cxnLst/>
            <a:rect r="r" b="b" t="t" l="l"/>
            <a:pathLst>
              <a:path h="1677666" w="3014236">
                <a:moveTo>
                  <a:pt x="0" y="0"/>
                </a:moveTo>
                <a:lnTo>
                  <a:pt x="3014236" y="0"/>
                </a:lnTo>
                <a:lnTo>
                  <a:pt x="3014236" y="1677666"/>
                </a:lnTo>
                <a:lnTo>
                  <a:pt x="0" y="16776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7259300" y="357784"/>
            <a:ext cx="3014236" cy="1677666"/>
          </a:xfrm>
          <a:custGeom>
            <a:avLst/>
            <a:gdLst/>
            <a:ahLst/>
            <a:cxnLst/>
            <a:rect r="r" b="b" t="t" l="l"/>
            <a:pathLst>
              <a:path h="1677666" w="3014236">
                <a:moveTo>
                  <a:pt x="0" y="0"/>
                </a:moveTo>
                <a:lnTo>
                  <a:pt x="3014236" y="0"/>
                </a:lnTo>
                <a:lnTo>
                  <a:pt x="3014236" y="1677666"/>
                </a:lnTo>
                <a:lnTo>
                  <a:pt x="0" y="16776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6091847" y="1028700"/>
            <a:ext cx="11167453" cy="8073915"/>
          </a:xfrm>
          <a:custGeom>
            <a:avLst/>
            <a:gdLst/>
            <a:ahLst/>
            <a:cxnLst/>
            <a:rect r="r" b="b" t="t" l="l"/>
            <a:pathLst>
              <a:path h="8073915" w="11167453">
                <a:moveTo>
                  <a:pt x="0" y="0"/>
                </a:moveTo>
                <a:lnTo>
                  <a:pt x="11167453" y="0"/>
                </a:lnTo>
                <a:lnTo>
                  <a:pt x="11167453" y="8073915"/>
                </a:lnTo>
                <a:lnTo>
                  <a:pt x="0" y="8073915"/>
                </a:lnTo>
                <a:lnTo>
                  <a:pt x="0" y="0"/>
                </a:lnTo>
                <a:close/>
              </a:path>
            </a:pathLst>
          </a:custGeom>
          <a:blipFill>
            <a:blip r:embed="rId9"/>
            <a:stretch>
              <a:fillRect l="0" t="0" r="0" b="0"/>
            </a:stretch>
          </a:blipFill>
        </p:spPr>
      </p:sp>
      <p:sp>
        <p:nvSpPr>
          <p:cNvPr name="AutoShape 14" id="14"/>
          <p:cNvSpPr/>
          <p:nvPr/>
        </p:nvSpPr>
        <p:spPr>
          <a:xfrm>
            <a:off x="8429453" y="9282112"/>
            <a:ext cx="6492240" cy="0"/>
          </a:xfrm>
          <a:prstGeom prst="line">
            <a:avLst/>
          </a:prstGeom>
          <a:ln cap="flat" w="47625">
            <a:solidFill>
              <a:srgbClr val="294774"/>
            </a:solidFill>
            <a:prstDash val="lgDash"/>
            <a:headEnd type="none" len="sm" w="sm"/>
            <a:tailEnd type="none" len="sm" w="sm"/>
          </a:ln>
        </p:spPr>
      </p:sp>
      <p:sp>
        <p:nvSpPr>
          <p:cNvPr name="TextBox 15" id="15"/>
          <p:cNvSpPr txBox="true"/>
          <p:nvPr/>
        </p:nvSpPr>
        <p:spPr>
          <a:xfrm rot="0">
            <a:off x="272905" y="4362171"/>
            <a:ext cx="6473795" cy="1635574"/>
          </a:xfrm>
          <a:prstGeom prst="rect">
            <a:avLst/>
          </a:prstGeom>
        </p:spPr>
        <p:txBody>
          <a:bodyPr anchor="t" rtlCol="false" tIns="0" lIns="0" bIns="0" rIns="0">
            <a:spAutoFit/>
          </a:bodyPr>
          <a:lstStyle/>
          <a:p>
            <a:pPr algn="ctr">
              <a:lnSpc>
                <a:spcPts val="12267"/>
              </a:lnSpc>
            </a:pPr>
            <a:r>
              <a:rPr lang="en-US" sz="12267">
                <a:solidFill>
                  <a:srgbClr val="304F9B"/>
                </a:solidFill>
                <a:latin typeface="Big Shoulders Display Bold"/>
              </a:rPr>
              <a:t>TIMELINE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sp>
        <p:nvSpPr>
          <p:cNvPr name="Freeform 2" id="2"/>
          <p:cNvSpPr/>
          <p:nvPr/>
        </p:nvSpPr>
        <p:spPr>
          <a:xfrm flipH="false" flipV="false" rot="0">
            <a:off x="-424290" y="-2301939"/>
            <a:ext cx="18845047" cy="18845047"/>
          </a:xfrm>
          <a:custGeom>
            <a:avLst/>
            <a:gdLst/>
            <a:ahLst/>
            <a:cxnLst/>
            <a:rect r="r" b="b" t="t" l="l"/>
            <a:pathLst>
              <a:path h="18845047" w="18845047">
                <a:moveTo>
                  <a:pt x="0" y="0"/>
                </a:moveTo>
                <a:lnTo>
                  <a:pt x="18845046" y="0"/>
                </a:lnTo>
                <a:lnTo>
                  <a:pt x="18845046" y="18845046"/>
                </a:lnTo>
                <a:lnTo>
                  <a:pt x="0" y="18845046"/>
                </a:lnTo>
                <a:lnTo>
                  <a:pt x="0" y="0"/>
                </a:lnTo>
                <a:close/>
              </a:path>
            </a:pathLst>
          </a:custGeom>
          <a:blipFill>
            <a:blip r:embed="rId2">
              <a:alphaModFix amt="6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96148" y="-617042"/>
            <a:ext cx="15161400" cy="2607100"/>
          </a:xfrm>
          <a:custGeom>
            <a:avLst/>
            <a:gdLst/>
            <a:ahLst/>
            <a:cxnLst/>
            <a:rect r="r" b="b" t="t" l="l"/>
            <a:pathLst>
              <a:path h="2607100" w="15161400">
                <a:moveTo>
                  <a:pt x="0" y="0"/>
                </a:moveTo>
                <a:lnTo>
                  <a:pt x="15161400" y="0"/>
                </a:lnTo>
                <a:lnTo>
                  <a:pt x="15161400" y="2607100"/>
                </a:lnTo>
                <a:lnTo>
                  <a:pt x="0" y="2607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309051" y="0"/>
            <a:ext cx="4662700" cy="2291200"/>
          </a:xfrm>
          <a:custGeom>
            <a:avLst/>
            <a:gdLst/>
            <a:ahLst/>
            <a:cxnLst/>
            <a:rect r="r" b="b" t="t" l="l"/>
            <a:pathLst>
              <a:path h="2291200" w="4662700">
                <a:moveTo>
                  <a:pt x="0" y="0"/>
                </a:moveTo>
                <a:lnTo>
                  <a:pt x="4662700" y="0"/>
                </a:lnTo>
                <a:lnTo>
                  <a:pt x="4662700" y="2291200"/>
                </a:lnTo>
                <a:lnTo>
                  <a:pt x="0" y="2291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3640960" y="2596890"/>
            <a:ext cx="9999441" cy="1543050"/>
            <a:chOff x="0" y="0"/>
            <a:chExt cx="13332588" cy="2057400"/>
          </a:xfrm>
        </p:grpSpPr>
        <p:sp>
          <p:nvSpPr>
            <p:cNvPr name="Freeform 6" id="6"/>
            <p:cNvSpPr/>
            <p:nvPr/>
          </p:nvSpPr>
          <p:spPr>
            <a:xfrm flipH="false" flipV="false" rot="0">
              <a:off x="0" y="171061"/>
              <a:ext cx="1259299" cy="1029477"/>
            </a:xfrm>
            <a:custGeom>
              <a:avLst/>
              <a:gdLst/>
              <a:ahLst/>
              <a:cxnLst/>
              <a:rect r="r" b="b" t="t" l="l"/>
              <a:pathLst>
                <a:path h="1029477" w="1259299">
                  <a:moveTo>
                    <a:pt x="0" y="0"/>
                  </a:moveTo>
                  <a:lnTo>
                    <a:pt x="1259299" y="0"/>
                  </a:lnTo>
                  <a:lnTo>
                    <a:pt x="1259299" y="1029478"/>
                  </a:lnTo>
                  <a:lnTo>
                    <a:pt x="0" y="10294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899550" y="-19050"/>
              <a:ext cx="11433038" cy="2076450"/>
            </a:xfrm>
            <a:prstGeom prst="rect">
              <a:avLst/>
            </a:prstGeom>
          </p:spPr>
          <p:txBody>
            <a:bodyPr anchor="t" rtlCol="false" tIns="0" lIns="0" bIns="0" rIns="0">
              <a:spAutoFit/>
            </a:bodyPr>
            <a:lstStyle/>
            <a:p>
              <a:pPr algn="l">
                <a:lnSpc>
                  <a:spcPts val="4079"/>
                </a:lnSpc>
                <a:spcBef>
                  <a:spcPct val="0"/>
                </a:spcBef>
              </a:pPr>
              <a:r>
                <a:rPr lang="en-US" sz="3399">
                  <a:solidFill>
                    <a:srgbClr val="294774"/>
                  </a:solidFill>
                  <a:latin typeface="Raleway"/>
                </a:rPr>
                <a:t>Eksplorasi penggunaan model Hybrid ML-DL (menggabungkan dua metode) untuk tingkatkan akurasi prediksi</a:t>
              </a:r>
            </a:p>
          </p:txBody>
        </p:sp>
      </p:grpSp>
      <p:grpSp>
        <p:nvGrpSpPr>
          <p:cNvPr name="Group 8" id="8"/>
          <p:cNvGrpSpPr/>
          <p:nvPr/>
        </p:nvGrpSpPr>
        <p:grpSpPr>
          <a:xfrm rot="0">
            <a:off x="3640960" y="4601562"/>
            <a:ext cx="9999441" cy="1543050"/>
            <a:chOff x="0" y="0"/>
            <a:chExt cx="13332588" cy="2057400"/>
          </a:xfrm>
        </p:grpSpPr>
        <p:sp>
          <p:nvSpPr>
            <p:cNvPr name="Freeform 9" id="9"/>
            <p:cNvSpPr/>
            <p:nvPr/>
          </p:nvSpPr>
          <p:spPr>
            <a:xfrm flipH="false" flipV="false" rot="0">
              <a:off x="0" y="171061"/>
              <a:ext cx="1259299" cy="1029477"/>
            </a:xfrm>
            <a:custGeom>
              <a:avLst/>
              <a:gdLst/>
              <a:ahLst/>
              <a:cxnLst/>
              <a:rect r="r" b="b" t="t" l="l"/>
              <a:pathLst>
                <a:path h="1029477" w="1259299">
                  <a:moveTo>
                    <a:pt x="0" y="0"/>
                  </a:moveTo>
                  <a:lnTo>
                    <a:pt x="1259299" y="0"/>
                  </a:lnTo>
                  <a:lnTo>
                    <a:pt x="1259299" y="1029478"/>
                  </a:lnTo>
                  <a:lnTo>
                    <a:pt x="0" y="10294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899550" y="-19050"/>
              <a:ext cx="11433038" cy="2076450"/>
            </a:xfrm>
            <a:prstGeom prst="rect">
              <a:avLst/>
            </a:prstGeom>
          </p:spPr>
          <p:txBody>
            <a:bodyPr anchor="t" rtlCol="false" tIns="0" lIns="0" bIns="0" rIns="0">
              <a:spAutoFit/>
            </a:bodyPr>
            <a:lstStyle/>
            <a:p>
              <a:pPr algn="l">
                <a:lnSpc>
                  <a:spcPts val="4079"/>
                </a:lnSpc>
                <a:spcBef>
                  <a:spcPct val="0"/>
                </a:spcBef>
              </a:pPr>
              <a:r>
                <a:rPr lang="en-US" sz="3399">
                  <a:solidFill>
                    <a:srgbClr val="294774"/>
                  </a:solidFill>
                  <a:latin typeface="Raleway"/>
                </a:rPr>
                <a:t>Tambahkan fitur baru seperti data musiman, tren perjalanan, dan preferensi pengguna</a:t>
              </a:r>
            </a:p>
          </p:txBody>
        </p:sp>
      </p:grpSp>
      <p:grpSp>
        <p:nvGrpSpPr>
          <p:cNvPr name="Group 11" id="11"/>
          <p:cNvGrpSpPr/>
          <p:nvPr/>
        </p:nvGrpSpPr>
        <p:grpSpPr>
          <a:xfrm rot="0">
            <a:off x="3640960" y="6606234"/>
            <a:ext cx="9999441" cy="1543050"/>
            <a:chOff x="0" y="0"/>
            <a:chExt cx="13332588" cy="2057400"/>
          </a:xfrm>
        </p:grpSpPr>
        <p:sp>
          <p:nvSpPr>
            <p:cNvPr name="Freeform 12" id="12"/>
            <p:cNvSpPr/>
            <p:nvPr/>
          </p:nvSpPr>
          <p:spPr>
            <a:xfrm flipH="false" flipV="false" rot="0">
              <a:off x="0" y="171061"/>
              <a:ext cx="1259299" cy="1029477"/>
            </a:xfrm>
            <a:custGeom>
              <a:avLst/>
              <a:gdLst/>
              <a:ahLst/>
              <a:cxnLst/>
              <a:rect r="r" b="b" t="t" l="l"/>
              <a:pathLst>
                <a:path h="1029477" w="1259299">
                  <a:moveTo>
                    <a:pt x="0" y="0"/>
                  </a:moveTo>
                  <a:lnTo>
                    <a:pt x="1259299" y="0"/>
                  </a:lnTo>
                  <a:lnTo>
                    <a:pt x="1259299" y="1029478"/>
                  </a:lnTo>
                  <a:lnTo>
                    <a:pt x="0" y="10294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899550" y="-19050"/>
              <a:ext cx="11433038" cy="2076450"/>
            </a:xfrm>
            <a:prstGeom prst="rect">
              <a:avLst/>
            </a:prstGeom>
          </p:spPr>
          <p:txBody>
            <a:bodyPr anchor="t" rtlCol="false" tIns="0" lIns="0" bIns="0" rIns="0">
              <a:spAutoFit/>
            </a:bodyPr>
            <a:lstStyle/>
            <a:p>
              <a:pPr algn="l">
                <a:lnSpc>
                  <a:spcPts val="4079"/>
                </a:lnSpc>
                <a:spcBef>
                  <a:spcPct val="0"/>
                </a:spcBef>
              </a:pPr>
              <a:r>
                <a:rPr lang="en-US" sz="3399">
                  <a:solidFill>
                    <a:srgbClr val="294774"/>
                  </a:solidFill>
                  <a:latin typeface="Raleway"/>
                </a:rPr>
                <a:t>Dapat menjadi dasar bagi penelitian dan pengembangan teknologi prediksi harga yang lebih canggih di masa mendatang</a:t>
              </a:r>
            </a:p>
          </p:txBody>
        </p:sp>
      </p:grpSp>
      <p:sp>
        <p:nvSpPr>
          <p:cNvPr name="TextBox 14" id="14"/>
          <p:cNvSpPr txBox="true"/>
          <p:nvPr/>
        </p:nvSpPr>
        <p:spPr>
          <a:xfrm rot="0">
            <a:off x="542674" y="1038225"/>
            <a:ext cx="8840046" cy="742950"/>
          </a:xfrm>
          <a:prstGeom prst="rect">
            <a:avLst/>
          </a:prstGeom>
        </p:spPr>
        <p:txBody>
          <a:bodyPr anchor="t" rtlCol="false" tIns="0" lIns="0" bIns="0" rIns="0">
            <a:spAutoFit/>
          </a:bodyPr>
          <a:lstStyle/>
          <a:p>
            <a:pPr algn="ctr">
              <a:lnSpc>
                <a:spcPts val="5999"/>
              </a:lnSpc>
            </a:pPr>
            <a:r>
              <a:rPr lang="en-US" sz="4999">
                <a:solidFill>
                  <a:srgbClr val="FFFFFF"/>
                </a:solidFill>
                <a:latin typeface="Limelight"/>
              </a:rPr>
              <a:t>Saran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sp>
        <p:nvSpPr>
          <p:cNvPr name="Freeform 2" id="2"/>
          <p:cNvSpPr/>
          <p:nvPr/>
        </p:nvSpPr>
        <p:spPr>
          <a:xfrm flipH="false" flipV="false" rot="-964086">
            <a:off x="2586951" y="-924568"/>
            <a:ext cx="12796378" cy="4857835"/>
          </a:xfrm>
          <a:custGeom>
            <a:avLst/>
            <a:gdLst/>
            <a:ahLst/>
            <a:cxnLst/>
            <a:rect r="r" b="b" t="t" l="l"/>
            <a:pathLst>
              <a:path h="4857835" w="12796378">
                <a:moveTo>
                  <a:pt x="0" y="0"/>
                </a:moveTo>
                <a:lnTo>
                  <a:pt x="12796378" y="0"/>
                </a:lnTo>
                <a:lnTo>
                  <a:pt x="12796378" y="4857835"/>
                </a:lnTo>
                <a:lnTo>
                  <a:pt x="0" y="48578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317200" y="3268754"/>
            <a:ext cx="13653600" cy="8319960"/>
          </a:xfrm>
          <a:custGeom>
            <a:avLst/>
            <a:gdLst/>
            <a:ahLst/>
            <a:cxnLst/>
            <a:rect r="r" b="b" t="t" l="l"/>
            <a:pathLst>
              <a:path h="8319960" w="13653600">
                <a:moveTo>
                  <a:pt x="0" y="0"/>
                </a:moveTo>
                <a:lnTo>
                  <a:pt x="13653600" y="0"/>
                </a:lnTo>
                <a:lnTo>
                  <a:pt x="13653600" y="8319960"/>
                </a:lnTo>
                <a:lnTo>
                  <a:pt x="0" y="8319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0" y="-419748"/>
            <a:ext cx="7019606" cy="2455198"/>
            <a:chOff x="0" y="0"/>
            <a:chExt cx="9359475" cy="3273597"/>
          </a:xfrm>
        </p:grpSpPr>
        <p:sp>
          <p:nvSpPr>
            <p:cNvPr name="Freeform 5" id="5"/>
            <p:cNvSpPr/>
            <p:nvPr/>
          </p:nvSpPr>
          <p:spPr>
            <a:xfrm flipH="false" flipV="false" rot="0">
              <a:off x="0" y="0"/>
              <a:ext cx="9359392" cy="3273552"/>
            </a:xfrm>
            <a:custGeom>
              <a:avLst/>
              <a:gdLst/>
              <a:ahLst/>
              <a:cxnLst/>
              <a:rect r="r" b="b" t="t" l="l"/>
              <a:pathLst>
                <a:path h="3273552" w="9359392">
                  <a:moveTo>
                    <a:pt x="0" y="481457"/>
                  </a:moveTo>
                  <a:cubicBezTo>
                    <a:pt x="0" y="481457"/>
                    <a:pt x="1734820" y="0"/>
                    <a:pt x="3801999" y="2053463"/>
                  </a:cubicBezTo>
                  <a:cubicBezTo>
                    <a:pt x="5374513" y="860552"/>
                    <a:pt x="6337046" y="1660271"/>
                    <a:pt x="7190486" y="2514219"/>
                  </a:cubicBezTo>
                  <a:cubicBezTo>
                    <a:pt x="8851265" y="1978787"/>
                    <a:pt x="9359392" y="3273552"/>
                    <a:pt x="9359392" y="3273552"/>
                  </a:cubicBezTo>
                  <a:lnTo>
                    <a:pt x="0" y="3273552"/>
                  </a:lnTo>
                  <a:close/>
                </a:path>
              </a:pathLst>
            </a:custGeom>
            <a:gradFill rotWithShape="true">
              <a:gsLst>
                <a:gs pos="0">
                  <a:srgbClr val="FEFAF9">
                    <a:alpha val="18823"/>
                  </a:srgbClr>
                </a:gs>
                <a:gs pos="100000">
                  <a:srgbClr val="FEFAF9">
                    <a:alpha val="100000"/>
                  </a:srgbClr>
                </a:gs>
              </a:gsLst>
              <a:lin ang="8099331"/>
            </a:gradFill>
          </p:spPr>
        </p:sp>
      </p:grpSp>
      <p:grpSp>
        <p:nvGrpSpPr>
          <p:cNvPr name="Group 6" id="6"/>
          <p:cNvGrpSpPr/>
          <p:nvPr/>
        </p:nvGrpSpPr>
        <p:grpSpPr>
          <a:xfrm rot="0">
            <a:off x="10456110" y="7610402"/>
            <a:ext cx="7831874" cy="2739300"/>
            <a:chOff x="0" y="0"/>
            <a:chExt cx="10442499" cy="3652400"/>
          </a:xfrm>
        </p:grpSpPr>
        <p:sp>
          <p:nvSpPr>
            <p:cNvPr name="Freeform 7" id="7"/>
            <p:cNvSpPr/>
            <p:nvPr/>
          </p:nvSpPr>
          <p:spPr>
            <a:xfrm flipH="false" flipV="false" rot="0">
              <a:off x="0" y="0"/>
              <a:ext cx="10442448" cy="3652393"/>
            </a:xfrm>
            <a:custGeom>
              <a:avLst/>
              <a:gdLst/>
              <a:ahLst/>
              <a:cxnLst/>
              <a:rect r="r" b="b" t="t" l="l"/>
              <a:pathLst>
                <a:path h="3652393" w="10442448">
                  <a:moveTo>
                    <a:pt x="10442448" y="537210"/>
                  </a:moveTo>
                  <a:cubicBezTo>
                    <a:pt x="10442448" y="537210"/>
                    <a:pt x="8506841" y="0"/>
                    <a:pt x="6200521" y="2291080"/>
                  </a:cubicBezTo>
                  <a:cubicBezTo>
                    <a:pt x="4446016" y="960120"/>
                    <a:pt x="3372231" y="1852295"/>
                    <a:pt x="2419858" y="2805176"/>
                  </a:cubicBezTo>
                  <a:cubicBezTo>
                    <a:pt x="567055" y="2207895"/>
                    <a:pt x="0" y="3652393"/>
                    <a:pt x="0" y="3652393"/>
                  </a:cubicBezTo>
                  <a:lnTo>
                    <a:pt x="10442448" y="3652393"/>
                  </a:lnTo>
                  <a:close/>
                </a:path>
              </a:pathLst>
            </a:custGeom>
            <a:gradFill rotWithShape="true">
              <a:gsLst>
                <a:gs pos="0">
                  <a:srgbClr val="FEFAF9">
                    <a:alpha val="18823"/>
                  </a:srgbClr>
                </a:gs>
                <a:gs pos="100000">
                  <a:srgbClr val="FEFAF9">
                    <a:alpha val="100000"/>
                  </a:srgbClr>
                </a:gs>
              </a:gsLst>
              <a:lin ang="8099331"/>
            </a:gradFill>
          </p:spPr>
        </p:sp>
      </p:grpSp>
      <p:grpSp>
        <p:nvGrpSpPr>
          <p:cNvPr name="Group 8" id="8"/>
          <p:cNvGrpSpPr/>
          <p:nvPr/>
        </p:nvGrpSpPr>
        <p:grpSpPr>
          <a:xfrm rot="-10800000">
            <a:off x="13323322" y="2"/>
            <a:ext cx="4964654" cy="4420956"/>
            <a:chOff x="0" y="0"/>
            <a:chExt cx="6619539" cy="5894608"/>
          </a:xfrm>
        </p:grpSpPr>
        <p:sp>
          <p:nvSpPr>
            <p:cNvPr name="Freeform 9" id="9"/>
            <p:cNvSpPr/>
            <p:nvPr/>
          </p:nvSpPr>
          <p:spPr>
            <a:xfrm flipH="false" flipV="false" rot="0">
              <a:off x="254" y="0"/>
              <a:ext cx="6619367" cy="5894324"/>
            </a:xfrm>
            <a:custGeom>
              <a:avLst/>
              <a:gdLst/>
              <a:ahLst/>
              <a:cxnLst/>
              <a:rect r="r" b="b" t="t" l="l"/>
              <a:pathLst>
                <a:path h="5894324" w="6619367">
                  <a:moveTo>
                    <a:pt x="0" y="294132"/>
                  </a:moveTo>
                  <a:cubicBezTo>
                    <a:pt x="0" y="294132"/>
                    <a:pt x="1838579" y="0"/>
                    <a:pt x="2994406" y="2507742"/>
                  </a:cubicBezTo>
                  <a:cubicBezTo>
                    <a:pt x="4283329" y="2507742"/>
                    <a:pt x="4990719" y="3575939"/>
                    <a:pt x="4990719" y="4777105"/>
                  </a:cubicBezTo>
                  <a:cubicBezTo>
                    <a:pt x="6122035" y="4777105"/>
                    <a:pt x="6619367" y="5894324"/>
                    <a:pt x="6619367" y="5894324"/>
                  </a:cubicBezTo>
                  <a:lnTo>
                    <a:pt x="0" y="5894324"/>
                  </a:lnTo>
                  <a:close/>
                </a:path>
              </a:pathLst>
            </a:custGeom>
            <a:gradFill rotWithShape="true">
              <a:gsLst>
                <a:gs pos="0">
                  <a:srgbClr val="FEFAF9">
                    <a:alpha val="18823"/>
                  </a:srgbClr>
                </a:gs>
                <a:gs pos="100000">
                  <a:srgbClr val="FEFAF9">
                    <a:alpha val="100000"/>
                  </a:srgbClr>
                </a:gs>
              </a:gsLst>
              <a:lin ang="18899331"/>
            </a:gradFill>
          </p:spPr>
        </p:sp>
      </p:grpSp>
      <p:grpSp>
        <p:nvGrpSpPr>
          <p:cNvPr name="Group 10" id="10"/>
          <p:cNvGrpSpPr/>
          <p:nvPr/>
        </p:nvGrpSpPr>
        <p:grpSpPr>
          <a:xfrm rot="0">
            <a:off x="-8" y="5814318"/>
            <a:ext cx="5597738" cy="4982032"/>
            <a:chOff x="0" y="0"/>
            <a:chExt cx="7463651" cy="6642709"/>
          </a:xfrm>
        </p:grpSpPr>
        <p:sp>
          <p:nvSpPr>
            <p:cNvPr name="Freeform 11" id="11"/>
            <p:cNvSpPr/>
            <p:nvPr/>
          </p:nvSpPr>
          <p:spPr>
            <a:xfrm flipH="false" flipV="false" rot="0">
              <a:off x="254" y="0"/>
              <a:ext cx="7463409" cy="6642354"/>
            </a:xfrm>
            <a:custGeom>
              <a:avLst/>
              <a:gdLst/>
              <a:ahLst/>
              <a:cxnLst/>
              <a:rect r="r" b="b" t="t" l="l"/>
              <a:pathLst>
                <a:path h="6642354" w="7463409">
                  <a:moveTo>
                    <a:pt x="3810" y="331470"/>
                  </a:moveTo>
                  <a:cubicBezTo>
                    <a:pt x="3810" y="331470"/>
                    <a:pt x="2075815" y="0"/>
                    <a:pt x="3378327" y="2826004"/>
                  </a:cubicBezTo>
                  <a:cubicBezTo>
                    <a:pt x="4830826" y="2826004"/>
                    <a:pt x="5628005" y="4029837"/>
                    <a:pt x="5628005" y="5383403"/>
                  </a:cubicBezTo>
                  <a:cubicBezTo>
                    <a:pt x="6902831" y="5383403"/>
                    <a:pt x="7463409" y="6642354"/>
                    <a:pt x="7463409" y="6642354"/>
                  </a:cubicBezTo>
                  <a:lnTo>
                    <a:pt x="0" y="6642354"/>
                  </a:lnTo>
                  <a:lnTo>
                    <a:pt x="0" y="331470"/>
                  </a:lnTo>
                  <a:close/>
                </a:path>
              </a:pathLst>
            </a:custGeom>
            <a:gradFill rotWithShape="true">
              <a:gsLst>
                <a:gs pos="0">
                  <a:srgbClr val="FEFAF9">
                    <a:alpha val="18823"/>
                  </a:srgbClr>
                </a:gs>
                <a:gs pos="100000">
                  <a:srgbClr val="FEFAF9">
                    <a:alpha val="100000"/>
                  </a:srgbClr>
                </a:gs>
              </a:gsLst>
              <a:lin ang="8099331"/>
            </a:gradFill>
          </p:spPr>
        </p:sp>
      </p:grpSp>
      <p:sp>
        <p:nvSpPr>
          <p:cNvPr name="Freeform 12" id="12"/>
          <p:cNvSpPr/>
          <p:nvPr/>
        </p:nvSpPr>
        <p:spPr>
          <a:xfrm flipH="false" flipV="false" rot="0">
            <a:off x="13631000" y="6797576"/>
            <a:ext cx="3975178" cy="631158"/>
          </a:xfrm>
          <a:custGeom>
            <a:avLst/>
            <a:gdLst/>
            <a:ahLst/>
            <a:cxnLst/>
            <a:rect r="r" b="b" t="t" l="l"/>
            <a:pathLst>
              <a:path h="631158" w="3975178">
                <a:moveTo>
                  <a:pt x="0" y="0"/>
                </a:moveTo>
                <a:lnTo>
                  <a:pt x="3975178" y="0"/>
                </a:lnTo>
                <a:lnTo>
                  <a:pt x="3975178" y="631158"/>
                </a:lnTo>
                <a:lnTo>
                  <a:pt x="0" y="6311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552550" y="3609276"/>
            <a:ext cx="3975178" cy="631158"/>
          </a:xfrm>
          <a:custGeom>
            <a:avLst/>
            <a:gdLst/>
            <a:ahLst/>
            <a:cxnLst/>
            <a:rect r="r" b="b" t="t" l="l"/>
            <a:pathLst>
              <a:path h="631158" w="3975178">
                <a:moveTo>
                  <a:pt x="0" y="0"/>
                </a:moveTo>
                <a:lnTo>
                  <a:pt x="3975178" y="0"/>
                </a:lnTo>
                <a:lnTo>
                  <a:pt x="3975178" y="631158"/>
                </a:lnTo>
                <a:lnTo>
                  <a:pt x="0" y="6311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498686" y="8134802"/>
            <a:ext cx="3014236" cy="1677666"/>
          </a:xfrm>
          <a:custGeom>
            <a:avLst/>
            <a:gdLst/>
            <a:ahLst/>
            <a:cxnLst/>
            <a:rect r="r" b="b" t="t" l="l"/>
            <a:pathLst>
              <a:path h="1677666" w="3014236">
                <a:moveTo>
                  <a:pt x="0" y="0"/>
                </a:moveTo>
                <a:lnTo>
                  <a:pt x="3014236" y="0"/>
                </a:lnTo>
                <a:lnTo>
                  <a:pt x="3014236" y="1677666"/>
                </a:lnTo>
                <a:lnTo>
                  <a:pt x="0" y="16776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3199725" y="4775829"/>
            <a:ext cx="11888550" cy="1666875"/>
          </a:xfrm>
          <a:prstGeom prst="rect">
            <a:avLst/>
          </a:prstGeom>
        </p:spPr>
        <p:txBody>
          <a:bodyPr anchor="t" rtlCol="false" tIns="0" lIns="0" bIns="0" rIns="0">
            <a:spAutoFit/>
          </a:bodyPr>
          <a:lstStyle/>
          <a:p>
            <a:pPr algn="ctr">
              <a:lnSpc>
                <a:spcPts val="13200"/>
              </a:lnSpc>
            </a:pPr>
            <a:r>
              <a:rPr lang="en-US" sz="11000">
                <a:solidFill>
                  <a:srgbClr val="FFFFFF"/>
                </a:solidFill>
                <a:latin typeface="Limelight"/>
              </a:rPr>
              <a:t>TERIMAKASIH</a:t>
            </a:r>
          </a:p>
        </p:txBody>
      </p:sp>
      <p:sp>
        <p:nvSpPr>
          <p:cNvPr name="Freeform 16" id="16"/>
          <p:cNvSpPr/>
          <p:nvPr/>
        </p:nvSpPr>
        <p:spPr>
          <a:xfrm flipH="false" flipV="false" rot="0">
            <a:off x="16618136" y="5270502"/>
            <a:ext cx="3014236" cy="1677666"/>
          </a:xfrm>
          <a:custGeom>
            <a:avLst/>
            <a:gdLst/>
            <a:ahLst/>
            <a:cxnLst/>
            <a:rect r="r" b="b" t="t" l="l"/>
            <a:pathLst>
              <a:path h="1677666" w="3014236">
                <a:moveTo>
                  <a:pt x="0" y="0"/>
                </a:moveTo>
                <a:lnTo>
                  <a:pt x="3014236" y="0"/>
                </a:lnTo>
                <a:lnTo>
                  <a:pt x="3014236" y="1677666"/>
                </a:lnTo>
                <a:lnTo>
                  <a:pt x="0" y="16776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grpSp>
        <p:nvGrpSpPr>
          <p:cNvPr name="Group 2" id="2"/>
          <p:cNvGrpSpPr/>
          <p:nvPr/>
        </p:nvGrpSpPr>
        <p:grpSpPr>
          <a:xfrm rot="0">
            <a:off x="-25380" y="4810202"/>
            <a:ext cx="4964654" cy="4420956"/>
            <a:chOff x="0" y="0"/>
            <a:chExt cx="6619539" cy="5894608"/>
          </a:xfrm>
        </p:grpSpPr>
        <p:sp>
          <p:nvSpPr>
            <p:cNvPr name="Freeform 3" id="3"/>
            <p:cNvSpPr/>
            <p:nvPr/>
          </p:nvSpPr>
          <p:spPr>
            <a:xfrm flipH="false" flipV="false" rot="0">
              <a:off x="254" y="0"/>
              <a:ext cx="6619367" cy="5894324"/>
            </a:xfrm>
            <a:custGeom>
              <a:avLst/>
              <a:gdLst/>
              <a:ahLst/>
              <a:cxnLst/>
              <a:rect r="r" b="b" t="t" l="l"/>
              <a:pathLst>
                <a:path h="5894324" w="6619367">
                  <a:moveTo>
                    <a:pt x="0" y="294132"/>
                  </a:moveTo>
                  <a:cubicBezTo>
                    <a:pt x="0" y="294132"/>
                    <a:pt x="1838579" y="0"/>
                    <a:pt x="2994406" y="2507742"/>
                  </a:cubicBezTo>
                  <a:cubicBezTo>
                    <a:pt x="4283329" y="2507742"/>
                    <a:pt x="4990719" y="3575939"/>
                    <a:pt x="4990719" y="4777105"/>
                  </a:cubicBezTo>
                  <a:cubicBezTo>
                    <a:pt x="6122035" y="4777105"/>
                    <a:pt x="6619367" y="5894324"/>
                    <a:pt x="6619367" y="5894324"/>
                  </a:cubicBezTo>
                  <a:lnTo>
                    <a:pt x="0" y="5894324"/>
                  </a:lnTo>
                  <a:close/>
                </a:path>
              </a:pathLst>
            </a:custGeom>
            <a:gradFill rotWithShape="true">
              <a:gsLst>
                <a:gs pos="0">
                  <a:srgbClr val="FEFAF9">
                    <a:alpha val="18823"/>
                  </a:srgbClr>
                </a:gs>
                <a:gs pos="100000">
                  <a:srgbClr val="FEFAF9">
                    <a:alpha val="100000"/>
                  </a:srgbClr>
                </a:gs>
              </a:gsLst>
              <a:lin ang="8099331"/>
            </a:gradFill>
          </p:spPr>
        </p:sp>
      </p:grpSp>
      <p:grpSp>
        <p:nvGrpSpPr>
          <p:cNvPr name="Group 4" id="4"/>
          <p:cNvGrpSpPr/>
          <p:nvPr/>
        </p:nvGrpSpPr>
        <p:grpSpPr>
          <a:xfrm rot="0">
            <a:off x="12690262" y="4276268"/>
            <a:ext cx="5597738" cy="4982032"/>
            <a:chOff x="0" y="0"/>
            <a:chExt cx="7463651" cy="6642709"/>
          </a:xfrm>
        </p:grpSpPr>
        <p:sp>
          <p:nvSpPr>
            <p:cNvPr name="Freeform 5" id="5"/>
            <p:cNvSpPr/>
            <p:nvPr/>
          </p:nvSpPr>
          <p:spPr>
            <a:xfrm flipH="false" flipV="false" rot="0">
              <a:off x="0" y="0"/>
              <a:ext cx="7463409" cy="6642354"/>
            </a:xfrm>
            <a:custGeom>
              <a:avLst/>
              <a:gdLst/>
              <a:ahLst/>
              <a:cxnLst/>
              <a:rect r="r" b="b" t="t" l="l"/>
              <a:pathLst>
                <a:path h="6642354" w="7463409">
                  <a:moveTo>
                    <a:pt x="7459599" y="331470"/>
                  </a:moveTo>
                  <a:cubicBezTo>
                    <a:pt x="7459599" y="331470"/>
                    <a:pt x="5387594" y="0"/>
                    <a:pt x="4085082" y="2826004"/>
                  </a:cubicBezTo>
                  <a:cubicBezTo>
                    <a:pt x="2632583" y="2826004"/>
                    <a:pt x="1835404" y="4029837"/>
                    <a:pt x="1835404" y="5383403"/>
                  </a:cubicBezTo>
                  <a:cubicBezTo>
                    <a:pt x="560451" y="5383403"/>
                    <a:pt x="0" y="6642354"/>
                    <a:pt x="0" y="6642354"/>
                  </a:cubicBezTo>
                  <a:lnTo>
                    <a:pt x="7463409" y="6642354"/>
                  </a:lnTo>
                  <a:lnTo>
                    <a:pt x="7463409" y="331470"/>
                  </a:lnTo>
                  <a:close/>
                </a:path>
              </a:pathLst>
            </a:custGeom>
            <a:gradFill rotWithShape="true">
              <a:gsLst>
                <a:gs pos="0">
                  <a:srgbClr val="FEFAF9">
                    <a:alpha val="18823"/>
                  </a:srgbClr>
                </a:gs>
                <a:gs pos="100000">
                  <a:srgbClr val="FEFAF9">
                    <a:alpha val="100000"/>
                  </a:srgbClr>
                </a:gs>
              </a:gsLst>
              <a:lin ang="8099331"/>
            </a:gradFill>
          </p:spPr>
        </p:sp>
      </p:grpSp>
      <p:grpSp>
        <p:nvGrpSpPr>
          <p:cNvPr name="Group 6" id="6"/>
          <p:cNvGrpSpPr/>
          <p:nvPr/>
        </p:nvGrpSpPr>
        <p:grpSpPr>
          <a:xfrm rot="0">
            <a:off x="12305810" y="-767148"/>
            <a:ext cx="7831874" cy="2739300"/>
            <a:chOff x="0" y="0"/>
            <a:chExt cx="10442499" cy="3652400"/>
          </a:xfrm>
        </p:grpSpPr>
        <p:sp>
          <p:nvSpPr>
            <p:cNvPr name="Freeform 7" id="7"/>
            <p:cNvSpPr/>
            <p:nvPr/>
          </p:nvSpPr>
          <p:spPr>
            <a:xfrm flipH="false" flipV="false" rot="0">
              <a:off x="0" y="0"/>
              <a:ext cx="10442448" cy="3652393"/>
            </a:xfrm>
            <a:custGeom>
              <a:avLst/>
              <a:gdLst/>
              <a:ahLst/>
              <a:cxnLst/>
              <a:rect r="r" b="b" t="t" l="l"/>
              <a:pathLst>
                <a:path h="3652393" w="10442448">
                  <a:moveTo>
                    <a:pt x="10442448" y="537210"/>
                  </a:moveTo>
                  <a:cubicBezTo>
                    <a:pt x="10442448" y="537210"/>
                    <a:pt x="8506841" y="0"/>
                    <a:pt x="6200521" y="2291080"/>
                  </a:cubicBezTo>
                  <a:cubicBezTo>
                    <a:pt x="4446016" y="960120"/>
                    <a:pt x="3372231" y="1852295"/>
                    <a:pt x="2419858" y="2805176"/>
                  </a:cubicBezTo>
                  <a:cubicBezTo>
                    <a:pt x="567055" y="2207895"/>
                    <a:pt x="0" y="3652393"/>
                    <a:pt x="0" y="3652393"/>
                  </a:cubicBezTo>
                  <a:lnTo>
                    <a:pt x="10442448" y="3652393"/>
                  </a:lnTo>
                  <a:close/>
                </a:path>
              </a:pathLst>
            </a:custGeom>
            <a:gradFill rotWithShape="true">
              <a:gsLst>
                <a:gs pos="0">
                  <a:srgbClr val="FEFAF9">
                    <a:alpha val="18823"/>
                  </a:srgbClr>
                </a:gs>
                <a:gs pos="100000">
                  <a:srgbClr val="FEFAF9">
                    <a:alpha val="100000"/>
                  </a:srgbClr>
                </a:gs>
              </a:gsLst>
              <a:lin ang="8099331"/>
            </a:gradFill>
          </p:spPr>
        </p:sp>
      </p:grpSp>
      <p:grpSp>
        <p:nvGrpSpPr>
          <p:cNvPr name="Group 8" id="8"/>
          <p:cNvGrpSpPr/>
          <p:nvPr/>
        </p:nvGrpSpPr>
        <p:grpSpPr>
          <a:xfrm rot="0">
            <a:off x="-4492550" y="764026"/>
            <a:ext cx="7019606" cy="2455198"/>
            <a:chOff x="0" y="0"/>
            <a:chExt cx="9359475" cy="3273597"/>
          </a:xfrm>
        </p:grpSpPr>
        <p:sp>
          <p:nvSpPr>
            <p:cNvPr name="Freeform 9" id="9"/>
            <p:cNvSpPr/>
            <p:nvPr/>
          </p:nvSpPr>
          <p:spPr>
            <a:xfrm flipH="false" flipV="false" rot="0">
              <a:off x="0" y="0"/>
              <a:ext cx="9359392" cy="3273552"/>
            </a:xfrm>
            <a:custGeom>
              <a:avLst/>
              <a:gdLst/>
              <a:ahLst/>
              <a:cxnLst/>
              <a:rect r="r" b="b" t="t" l="l"/>
              <a:pathLst>
                <a:path h="3273552" w="9359392">
                  <a:moveTo>
                    <a:pt x="0" y="481457"/>
                  </a:moveTo>
                  <a:cubicBezTo>
                    <a:pt x="0" y="481457"/>
                    <a:pt x="1734820" y="0"/>
                    <a:pt x="3801999" y="2053463"/>
                  </a:cubicBezTo>
                  <a:cubicBezTo>
                    <a:pt x="5374513" y="860552"/>
                    <a:pt x="6337046" y="1660271"/>
                    <a:pt x="7190486" y="2514219"/>
                  </a:cubicBezTo>
                  <a:cubicBezTo>
                    <a:pt x="8851265" y="1978787"/>
                    <a:pt x="9359392" y="3273552"/>
                    <a:pt x="9359392" y="3273552"/>
                  </a:cubicBezTo>
                  <a:lnTo>
                    <a:pt x="0" y="3273552"/>
                  </a:lnTo>
                  <a:close/>
                </a:path>
              </a:pathLst>
            </a:custGeom>
            <a:gradFill rotWithShape="true">
              <a:gsLst>
                <a:gs pos="0">
                  <a:srgbClr val="FEFAF9">
                    <a:alpha val="18823"/>
                  </a:srgbClr>
                </a:gs>
                <a:gs pos="100000">
                  <a:srgbClr val="FEFAF9">
                    <a:alpha val="100000"/>
                  </a:srgbClr>
                </a:gs>
              </a:gsLst>
              <a:lin ang="8099331"/>
            </a:gradFill>
          </p:spPr>
        </p:sp>
      </p:grpSp>
      <p:sp>
        <p:nvSpPr>
          <p:cNvPr name="Freeform 10" id="10"/>
          <p:cNvSpPr/>
          <p:nvPr/>
        </p:nvSpPr>
        <p:spPr>
          <a:xfrm flipH="false" flipV="false" rot="0">
            <a:off x="4054489" y="1602860"/>
            <a:ext cx="10179000" cy="2061356"/>
          </a:xfrm>
          <a:custGeom>
            <a:avLst/>
            <a:gdLst/>
            <a:ahLst/>
            <a:cxnLst/>
            <a:rect r="r" b="b" t="t" l="l"/>
            <a:pathLst>
              <a:path h="2061356" w="10179000">
                <a:moveTo>
                  <a:pt x="0" y="0"/>
                </a:moveTo>
                <a:lnTo>
                  <a:pt x="10179000" y="0"/>
                </a:lnTo>
                <a:lnTo>
                  <a:pt x="10179000" y="2061356"/>
                </a:lnTo>
                <a:lnTo>
                  <a:pt x="0" y="2061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5236414" y="2166813"/>
            <a:ext cx="7815150" cy="923925"/>
          </a:xfrm>
          <a:prstGeom prst="rect">
            <a:avLst/>
          </a:prstGeom>
        </p:spPr>
        <p:txBody>
          <a:bodyPr anchor="t" rtlCol="false" tIns="0" lIns="0" bIns="0" rIns="0">
            <a:spAutoFit/>
          </a:bodyPr>
          <a:lstStyle/>
          <a:p>
            <a:pPr algn="ctr">
              <a:lnSpc>
                <a:spcPts val="7200"/>
              </a:lnSpc>
            </a:pPr>
            <a:r>
              <a:rPr lang="en-US" sz="6000">
                <a:solidFill>
                  <a:srgbClr val="FFFFFF"/>
                </a:solidFill>
                <a:latin typeface="Limelight"/>
              </a:rPr>
              <a:t>Abstrak</a:t>
            </a:r>
          </a:p>
        </p:txBody>
      </p:sp>
      <p:sp>
        <p:nvSpPr>
          <p:cNvPr name="TextBox 12" id="12"/>
          <p:cNvSpPr txBox="true"/>
          <p:nvPr/>
        </p:nvSpPr>
        <p:spPr>
          <a:xfrm rot="0">
            <a:off x="1337399" y="3959491"/>
            <a:ext cx="15613202" cy="4381500"/>
          </a:xfrm>
          <a:prstGeom prst="rect">
            <a:avLst/>
          </a:prstGeom>
        </p:spPr>
        <p:txBody>
          <a:bodyPr anchor="t" rtlCol="false" tIns="0" lIns="0" bIns="0" rIns="0">
            <a:spAutoFit/>
          </a:bodyPr>
          <a:lstStyle/>
          <a:p>
            <a:pPr algn="just">
              <a:lnSpc>
                <a:spcPts val="3840"/>
              </a:lnSpc>
            </a:pPr>
            <a:r>
              <a:rPr lang="en-US" sz="3200">
                <a:solidFill>
                  <a:srgbClr val="213363"/>
                </a:solidFill>
                <a:latin typeface="Raleway Medium"/>
              </a:rPr>
              <a:t>Penelitian ini membandingkan model Machine Learning dan Deep Learning dalam memprediksi harga tiket pesawat menggunakan data dari situs "Ease My Trip". Fokusnya adalah estimasi harga tiket melalui teknik regresi dan analisis faktor yang mempengaruhi harga dan jumlah pemesanan. Metode penelitian melibatkan analisis korelasi antara variabel yang mempengaruhi harga tiket. Model Linear Regressor digunakan sebagai baseline dan dibandingkan dengan model Deep Learning untuk menilai keunggulan masing-masing. Hasil penelitian diharapkan memberikan wawasan tentang faktor-faktor penentu harga tiket, serta rekomendasi praktis bagi calon penumpang.</a:t>
            </a:r>
          </a:p>
        </p:txBody>
      </p:sp>
      <p:sp>
        <p:nvSpPr>
          <p:cNvPr name="Freeform 13" id="13"/>
          <p:cNvSpPr/>
          <p:nvPr/>
        </p:nvSpPr>
        <p:spPr>
          <a:xfrm flipH="false" flipV="false" rot="0">
            <a:off x="7156400" y="8236276"/>
            <a:ext cx="3975178" cy="631158"/>
          </a:xfrm>
          <a:custGeom>
            <a:avLst/>
            <a:gdLst/>
            <a:ahLst/>
            <a:cxnLst/>
            <a:rect r="r" b="b" t="t" l="l"/>
            <a:pathLst>
              <a:path h="631158" w="3975178">
                <a:moveTo>
                  <a:pt x="0" y="0"/>
                </a:moveTo>
                <a:lnTo>
                  <a:pt x="3975178" y="0"/>
                </a:lnTo>
                <a:lnTo>
                  <a:pt x="3975178" y="631158"/>
                </a:lnTo>
                <a:lnTo>
                  <a:pt x="0" y="631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7156400" y="612276"/>
            <a:ext cx="3975178" cy="631158"/>
          </a:xfrm>
          <a:custGeom>
            <a:avLst/>
            <a:gdLst/>
            <a:ahLst/>
            <a:cxnLst/>
            <a:rect r="r" b="b" t="t" l="l"/>
            <a:pathLst>
              <a:path h="631158" w="3975178">
                <a:moveTo>
                  <a:pt x="0" y="0"/>
                </a:moveTo>
                <a:lnTo>
                  <a:pt x="3975178" y="0"/>
                </a:lnTo>
                <a:lnTo>
                  <a:pt x="3975178" y="631158"/>
                </a:lnTo>
                <a:lnTo>
                  <a:pt x="0" y="631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2970589" y="189868"/>
            <a:ext cx="3014236" cy="1677664"/>
          </a:xfrm>
          <a:custGeom>
            <a:avLst/>
            <a:gdLst/>
            <a:ahLst/>
            <a:cxnLst/>
            <a:rect r="r" b="b" t="t" l="l"/>
            <a:pathLst>
              <a:path h="1677664" w="3014236">
                <a:moveTo>
                  <a:pt x="0" y="0"/>
                </a:moveTo>
                <a:lnTo>
                  <a:pt x="3014236" y="0"/>
                </a:lnTo>
                <a:lnTo>
                  <a:pt x="3014236" y="1677664"/>
                </a:lnTo>
                <a:lnTo>
                  <a:pt x="0" y="16776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sp>
        <p:nvSpPr>
          <p:cNvPr name="Freeform 2" id="2"/>
          <p:cNvSpPr/>
          <p:nvPr/>
        </p:nvSpPr>
        <p:spPr>
          <a:xfrm flipH="false" flipV="false" rot="0">
            <a:off x="-60416" y="-23927"/>
            <a:ext cx="18362632" cy="13049711"/>
          </a:xfrm>
          <a:custGeom>
            <a:avLst/>
            <a:gdLst/>
            <a:ahLst/>
            <a:cxnLst/>
            <a:rect r="r" b="b" t="t" l="l"/>
            <a:pathLst>
              <a:path h="13049711" w="18362632">
                <a:moveTo>
                  <a:pt x="0" y="0"/>
                </a:moveTo>
                <a:lnTo>
                  <a:pt x="18362632" y="0"/>
                </a:lnTo>
                <a:lnTo>
                  <a:pt x="18362632" y="13049710"/>
                </a:lnTo>
                <a:lnTo>
                  <a:pt x="0" y="13049710"/>
                </a:lnTo>
                <a:lnTo>
                  <a:pt x="0" y="0"/>
                </a:lnTo>
                <a:close/>
              </a:path>
            </a:pathLst>
          </a:custGeom>
          <a:blipFill>
            <a:blip r:embed="rId3">
              <a:alphaModFix amt="57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656400" y="9849476"/>
            <a:ext cx="3975178" cy="631158"/>
          </a:xfrm>
          <a:custGeom>
            <a:avLst/>
            <a:gdLst/>
            <a:ahLst/>
            <a:cxnLst/>
            <a:rect r="r" b="b" t="t" l="l"/>
            <a:pathLst>
              <a:path h="631158" w="3975178">
                <a:moveTo>
                  <a:pt x="0" y="0"/>
                </a:moveTo>
                <a:lnTo>
                  <a:pt x="3975178" y="0"/>
                </a:lnTo>
                <a:lnTo>
                  <a:pt x="3975178" y="631158"/>
                </a:lnTo>
                <a:lnTo>
                  <a:pt x="0" y="631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1545740" y="-268356"/>
            <a:ext cx="5240710" cy="1833006"/>
            <a:chOff x="0" y="0"/>
            <a:chExt cx="6987613" cy="2444008"/>
          </a:xfrm>
        </p:grpSpPr>
        <p:sp>
          <p:nvSpPr>
            <p:cNvPr name="Freeform 5" id="5"/>
            <p:cNvSpPr/>
            <p:nvPr/>
          </p:nvSpPr>
          <p:spPr>
            <a:xfrm flipH="false" flipV="false" rot="0">
              <a:off x="0" y="0"/>
              <a:ext cx="6987540" cy="2443988"/>
            </a:xfrm>
            <a:custGeom>
              <a:avLst/>
              <a:gdLst/>
              <a:ahLst/>
              <a:cxnLst/>
              <a:rect r="r" b="b" t="t" l="l"/>
              <a:pathLst>
                <a:path h="2443988" w="6987540">
                  <a:moveTo>
                    <a:pt x="0" y="359410"/>
                  </a:moveTo>
                  <a:cubicBezTo>
                    <a:pt x="0" y="359410"/>
                    <a:pt x="1295273" y="0"/>
                    <a:pt x="2838450" y="1533017"/>
                  </a:cubicBezTo>
                  <a:cubicBezTo>
                    <a:pt x="4012438" y="642493"/>
                    <a:pt x="4731004" y="1239393"/>
                    <a:pt x="5368290" y="1877060"/>
                  </a:cubicBezTo>
                  <a:cubicBezTo>
                    <a:pt x="6608191" y="1477264"/>
                    <a:pt x="6987540" y="2443988"/>
                    <a:pt x="6987540" y="2443988"/>
                  </a:cubicBezTo>
                  <a:lnTo>
                    <a:pt x="0" y="2443988"/>
                  </a:lnTo>
                  <a:close/>
                </a:path>
              </a:pathLst>
            </a:custGeom>
            <a:gradFill rotWithShape="true">
              <a:gsLst>
                <a:gs pos="0">
                  <a:srgbClr val="FEFAF9">
                    <a:alpha val="18823"/>
                  </a:srgbClr>
                </a:gs>
                <a:gs pos="100000">
                  <a:srgbClr val="FEFAF9">
                    <a:alpha val="100000"/>
                  </a:srgbClr>
                </a:gs>
              </a:gsLst>
              <a:lin ang="8576905"/>
            </a:gradFill>
          </p:spPr>
        </p:sp>
      </p:grpSp>
      <p:sp>
        <p:nvSpPr>
          <p:cNvPr name="Freeform 6" id="6"/>
          <p:cNvSpPr/>
          <p:nvPr/>
        </p:nvSpPr>
        <p:spPr>
          <a:xfrm flipH="false" flipV="false" rot="0">
            <a:off x="5336998" y="836258"/>
            <a:ext cx="7315200" cy="1596044"/>
          </a:xfrm>
          <a:custGeom>
            <a:avLst/>
            <a:gdLst/>
            <a:ahLst/>
            <a:cxnLst/>
            <a:rect r="r" b="b" t="t" l="l"/>
            <a:pathLst>
              <a:path h="1596044" w="7315200">
                <a:moveTo>
                  <a:pt x="0" y="0"/>
                </a:moveTo>
                <a:lnTo>
                  <a:pt x="7315200" y="0"/>
                </a:lnTo>
                <a:lnTo>
                  <a:pt x="7315200" y="1596044"/>
                </a:lnTo>
                <a:lnTo>
                  <a:pt x="0" y="15960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2586395" y="2918077"/>
            <a:ext cx="8596652" cy="1195242"/>
            <a:chOff x="0" y="0"/>
            <a:chExt cx="11462203" cy="1593656"/>
          </a:xfrm>
        </p:grpSpPr>
        <p:grpSp>
          <p:nvGrpSpPr>
            <p:cNvPr name="Group 8" id="8"/>
            <p:cNvGrpSpPr/>
            <p:nvPr/>
          </p:nvGrpSpPr>
          <p:grpSpPr>
            <a:xfrm rot="0">
              <a:off x="0" y="0"/>
              <a:ext cx="1593656" cy="159365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00"/>
                  </a:lnSpc>
                </a:pPr>
              </a:p>
            </p:txBody>
          </p:sp>
        </p:grpSp>
        <p:sp>
          <p:nvSpPr>
            <p:cNvPr name="TextBox 11" id="11"/>
            <p:cNvSpPr txBox="true"/>
            <p:nvPr/>
          </p:nvSpPr>
          <p:spPr>
            <a:xfrm rot="0">
              <a:off x="1905984" y="438603"/>
              <a:ext cx="9556219" cy="750951"/>
            </a:xfrm>
            <a:prstGeom prst="rect">
              <a:avLst/>
            </a:prstGeom>
          </p:spPr>
          <p:txBody>
            <a:bodyPr anchor="t" rtlCol="false" tIns="0" lIns="0" bIns="0" rIns="0">
              <a:spAutoFit/>
            </a:bodyPr>
            <a:lstStyle/>
            <a:p>
              <a:pPr algn="l" marL="0" indent="0" lvl="0">
                <a:lnSpc>
                  <a:spcPts val="4504"/>
                </a:lnSpc>
              </a:pPr>
              <a:r>
                <a:rPr lang="en-US" sz="3464">
                  <a:solidFill>
                    <a:srgbClr val="304F9B"/>
                  </a:solidFill>
                  <a:latin typeface="Raleway Bold"/>
                </a:rPr>
                <a:t>Latar Belakang</a:t>
              </a:r>
            </a:p>
          </p:txBody>
        </p:sp>
        <p:sp>
          <p:nvSpPr>
            <p:cNvPr name="TextBox 12" id="12"/>
            <p:cNvSpPr txBox="true"/>
            <p:nvPr/>
          </p:nvSpPr>
          <p:spPr>
            <a:xfrm rot="0">
              <a:off x="270562" y="397771"/>
              <a:ext cx="1323094" cy="912414"/>
            </a:xfrm>
            <a:prstGeom prst="rect">
              <a:avLst/>
            </a:prstGeom>
          </p:spPr>
          <p:txBody>
            <a:bodyPr anchor="t" rtlCol="false" tIns="0" lIns="0" bIns="0" rIns="0">
              <a:spAutoFit/>
            </a:bodyPr>
            <a:lstStyle/>
            <a:p>
              <a:pPr algn="l" marL="0" indent="0" lvl="0">
                <a:lnSpc>
                  <a:spcPts val="4937"/>
                </a:lnSpc>
              </a:pPr>
              <a:r>
                <a:rPr lang="en-US" sz="5089">
                  <a:solidFill>
                    <a:srgbClr val="304F9B"/>
                  </a:solidFill>
                  <a:latin typeface="Limelight"/>
                </a:rPr>
                <a:t>01</a:t>
              </a:r>
            </a:p>
          </p:txBody>
        </p:sp>
      </p:grpSp>
      <p:grpSp>
        <p:nvGrpSpPr>
          <p:cNvPr name="Group 13" id="13"/>
          <p:cNvGrpSpPr/>
          <p:nvPr/>
        </p:nvGrpSpPr>
        <p:grpSpPr>
          <a:xfrm rot="0">
            <a:off x="2586395" y="4643323"/>
            <a:ext cx="8596652" cy="1195242"/>
            <a:chOff x="0" y="0"/>
            <a:chExt cx="11462203" cy="1593656"/>
          </a:xfrm>
        </p:grpSpPr>
        <p:grpSp>
          <p:nvGrpSpPr>
            <p:cNvPr name="Group 14" id="14"/>
            <p:cNvGrpSpPr/>
            <p:nvPr/>
          </p:nvGrpSpPr>
          <p:grpSpPr>
            <a:xfrm rot="0">
              <a:off x="0" y="0"/>
              <a:ext cx="1593656" cy="159365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400"/>
                  </a:lnSpc>
                </a:pPr>
              </a:p>
            </p:txBody>
          </p:sp>
        </p:grpSp>
        <p:sp>
          <p:nvSpPr>
            <p:cNvPr name="TextBox 17" id="17"/>
            <p:cNvSpPr txBox="true"/>
            <p:nvPr/>
          </p:nvSpPr>
          <p:spPr>
            <a:xfrm rot="0">
              <a:off x="1905984" y="438603"/>
              <a:ext cx="9556219" cy="750951"/>
            </a:xfrm>
            <a:prstGeom prst="rect">
              <a:avLst/>
            </a:prstGeom>
          </p:spPr>
          <p:txBody>
            <a:bodyPr anchor="t" rtlCol="false" tIns="0" lIns="0" bIns="0" rIns="0">
              <a:spAutoFit/>
            </a:bodyPr>
            <a:lstStyle/>
            <a:p>
              <a:pPr algn="l" marL="0" indent="0" lvl="0">
                <a:lnSpc>
                  <a:spcPts val="4504"/>
                </a:lnSpc>
              </a:pPr>
              <a:r>
                <a:rPr lang="en-US" sz="3464">
                  <a:solidFill>
                    <a:srgbClr val="304F9B"/>
                  </a:solidFill>
                  <a:latin typeface="Raleway Bold"/>
                </a:rPr>
                <a:t>Tujuan &amp; Manfaat</a:t>
              </a:r>
            </a:p>
          </p:txBody>
        </p:sp>
        <p:sp>
          <p:nvSpPr>
            <p:cNvPr name="TextBox 18" id="18"/>
            <p:cNvSpPr txBox="true"/>
            <p:nvPr/>
          </p:nvSpPr>
          <p:spPr>
            <a:xfrm rot="0">
              <a:off x="270562" y="397771"/>
              <a:ext cx="1323094" cy="912414"/>
            </a:xfrm>
            <a:prstGeom prst="rect">
              <a:avLst/>
            </a:prstGeom>
          </p:spPr>
          <p:txBody>
            <a:bodyPr anchor="t" rtlCol="false" tIns="0" lIns="0" bIns="0" rIns="0">
              <a:spAutoFit/>
            </a:bodyPr>
            <a:lstStyle/>
            <a:p>
              <a:pPr algn="l" marL="0" indent="0" lvl="0">
                <a:lnSpc>
                  <a:spcPts val="4937"/>
                </a:lnSpc>
              </a:pPr>
              <a:r>
                <a:rPr lang="en-US" sz="5089">
                  <a:solidFill>
                    <a:srgbClr val="304F9B"/>
                  </a:solidFill>
                  <a:latin typeface="Limelight"/>
                </a:rPr>
                <a:t>02</a:t>
              </a:r>
            </a:p>
          </p:txBody>
        </p:sp>
      </p:grpSp>
      <p:grpSp>
        <p:nvGrpSpPr>
          <p:cNvPr name="Group 19" id="19"/>
          <p:cNvGrpSpPr/>
          <p:nvPr/>
        </p:nvGrpSpPr>
        <p:grpSpPr>
          <a:xfrm rot="0">
            <a:off x="2586395" y="6393990"/>
            <a:ext cx="8596652" cy="1195242"/>
            <a:chOff x="0" y="0"/>
            <a:chExt cx="11462203" cy="1593656"/>
          </a:xfrm>
        </p:grpSpPr>
        <p:grpSp>
          <p:nvGrpSpPr>
            <p:cNvPr name="Group 20" id="20"/>
            <p:cNvGrpSpPr/>
            <p:nvPr/>
          </p:nvGrpSpPr>
          <p:grpSpPr>
            <a:xfrm rot="0">
              <a:off x="0" y="0"/>
              <a:ext cx="1593656" cy="159365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400"/>
                  </a:lnSpc>
                </a:pPr>
              </a:p>
            </p:txBody>
          </p:sp>
        </p:grpSp>
        <p:sp>
          <p:nvSpPr>
            <p:cNvPr name="TextBox 23" id="23"/>
            <p:cNvSpPr txBox="true"/>
            <p:nvPr/>
          </p:nvSpPr>
          <p:spPr>
            <a:xfrm rot="0">
              <a:off x="1905984" y="438603"/>
              <a:ext cx="9556219" cy="750951"/>
            </a:xfrm>
            <a:prstGeom prst="rect">
              <a:avLst/>
            </a:prstGeom>
          </p:spPr>
          <p:txBody>
            <a:bodyPr anchor="t" rtlCol="false" tIns="0" lIns="0" bIns="0" rIns="0">
              <a:spAutoFit/>
            </a:bodyPr>
            <a:lstStyle/>
            <a:p>
              <a:pPr algn="l" marL="0" indent="0" lvl="0">
                <a:lnSpc>
                  <a:spcPts val="4504"/>
                </a:lnSpc>
              </a:pPr>
              <a:r>
                <a:rPr lang="en-US" sz="3464">
                  <a:solidFill>
                    <a:srgbClr val="304F9B"/>
                  </a:solidFill>
                  <a:latin typeface="Raleway Bold"/>
                </a:rPr>
                <a:t>Metodologi</a:t>
              </a:r>
            </a:p>
          </p:txBody>
        </p:sp>
        <p:sp>
          <p:nvSpPr>
            <p:cNvPr name="TextBox 24" id="24"/>
            <p:cNvSpPr txBox="true"/>
            <p:nvPr/>
          </p:nvSpPr>
          <p:spPr>
            <a:xfrm rot="0">
              <a:off x="270562" y="397771"/>
              <a:ext cx="1323094" cy="912414"/>
            </a:xfrm>
            <a:prstGeom prst="rect">
              <a:avLst/>
            </a:prstGeom>
          </p:spPr>
          <p:txBody>
            <a:bodyPr anchor="t" rtlCol="false" tIns="0" lIns="0" bIns="0" rIns="0">
              <a:spAutoFit/>
            </a:bodyPr>
            <a:lstStyle/>
            <a:p>
              <a:pPr algn="l" marL="0" indent="0" lvl="0">
                <a:lnSpc>
                  <a:spcPts val="4937"/>
                </a:lnSpc>
              </a:pPr>
              <a:r>
                <a:rPr lang="en-US" sz="5089">
                  <a:solidFill>
                    <a:srgbClr val="304F9B"/>
                  </a:solidFill>
                  <a:latin typeface="Limelight"/>
                </a:rPr>
                <a:t>03</a:t>
              </a:r>
            </a:p>
          </p:txBody>
        </p:sp>
      </p:grpSp>
      <p:grpSp>
        <p:nvGrpSpPr>
          <p:cNvPr name="Group 25" id="25"/>
          <p:cNvGrpSpPr/>
          <p:nvPr/>
        </p:nvGrpSpPr>
        <p:grpSpPr>
          <a:xfrm rot="0">
            <a:off x="2586395" y="8170257"/>
            <a:ext cx="8596652" cy="1195242"/>
            <a:chOff x="0" y="0"/>
            <a:chExt cx="11462203" cy="1593656"/>
          </a:xfrm>
        </p:grpSpPr>
        <p:grpSp>
          <p:nvGrpSpPr>
            <p:cNvPr name="Group 26" id="26"/>
            <p:cNvGrpSpPr/>
            <p:nvPr/>
          </p:nvGrpSpPr>
          <p:grpSpPr>
            <a:xfrm rot="0">
              <a:off x="0" y="0"/>
              <a:ext cx="1593656" cy="159365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400"/>
                  </a:lnSpc>
                </a:pPr>
              </a:p>
            </p:txBody>
          </p:sp>
        </p:grpSp>
        <p:sp>
          <p:nvSpPr>
            <p:cNvPr name="TextBox 29" id="29"/>
            <p:cNvSpPr txBox="true"/>
            <p:nvPr/>
          </p:nvSpPr>
          <p:spPr>
            <a:xfrm rot="0">
              <a:off x="1905984" y="438603"/>
              <a:ext cx="9556219" cy="750951"/>
            </a:xfrm>
            <a:prstGeom prst="rect">
              <a:avLst/>
            </a:prstGeom>
          </p:spPr>
          <p:txBody>
            <a:bodyPr anchor="t" rtlCol="false" tIns="0" lIns="0" bIns="0" rIns="0">
              <a:spAutoFit/>
            </a:bodyPr>
            <a:lstStyle/>
            <a:p>
              <a:pPr algn="l" marL="0" indent="0" lvl="0">
                <a:lnSpc>
                  <a:spcPts val="4504"/>
                </a:lnSpc>
              </a:pPr>
              <a:r>
                <a:rPr lang="en-US" sz="3464">
                  <a:solidFill>
                    <a:srgbClr val="304F9B"/>
                  </a:solidFill>
                  <a:latin typeface="Raleway Bold"/>
                </a:rPr>
                <a:t>Tinjauan Pustaka</a:t>
              </a:r>
            </a:p>
          </p:txBody>
        </p:sp>
        <p:sp>
          <p:nvSpPr>
            <p:cNvPr name="TextBox 30" id="30"/>
            <p:cNvSpPr txBox="true"/>
            <p:nvPr/>
          </p:nvSpPr>
          <p:spPr>
            <a:xfrm rot="0">
              <a:off x="270562" y="397771"/>
              <a:ext cx="1323094" cy="912414"/>
            </a:xfrm>
            <a:prstGeom prst="rect">
              <a:avLst/>
            </a:prstGeom>
          </p:spPr>
          <p:txBody>
            <a:bodyPr anchor="t" rtlCol="false" tIns="0" lIns="0" bIns="0" rIns="0">
              <a:spAutoFit/>
            </a:bodyPr>
            <a:lstStyle/>
            <a:p>
              <a:pPr algn="l" marL="0" indent="0" lvl="0">
                <a:lnSpc>
                  <a:spcPts val="4937"/>
                </a:lnSpc>
              </a:pPr>
              <a:r>
                <a:rPr lang="en-US" sz="5089">
                  <a:solidFill>
                    <a:srgbClr val="304F9B"/>
                  </a:solidFill>
                  <a:latin typeface="Limelight"/>
                </a:rPr>
                <a:t>04</a:t>
              </a:r>
            </a:p>
          </p:txBody>
        </p:sp>
      </p:grpSp>
      <p:grpSp>
        <p:nvGrpSpPr>
          <p:cNvPr name="Group 31" id="31"/>
          <p:cNvGrpSpPr/>
          <p:nvPr/>
        </p:nvGrpSpPr>
        <p:grpSpPr>
          <a:xfrm rot="0">
            <a:off x="9413198" y="2918077"/>
            <a:ext cx="8596652" cy="1195242"/>
            <a:chOff x="0" y="0"/>
            <a:chExt cx="11462203" cy="1593656"/>
          </a:xfrm>
        </p:grpSpPr>
        <p:grpSp>
          <p:nvGrpSpPr>
            <p:cNvPr name="Group 32" id="32"/>
            <p:cNvGrpSpPr/>
            <p:nvPr/>
          </p:nvGrpSpPr>
          <p:grpSpPr>
            <a:xfrm rot="0">
              <a:off x="0" y="0"/>
              <a:ext cx="1593656" cy="159365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4" id="34"/>
              <p:cNvSpPr txBox="true"/>
              <p:nvPr/>
            </p:nvSpPr>
            <p:spPr>
              <a:xfrm>
                <a:off x="76200" y="28575"/>
                <a:ext cx="660400" cy="708025"/>
              </a:xfrm>
              <a:prstGeom prst="rect">
                <a:avLst/>
              </a:prstGeom>
            </p:spPr>
            <p:txBody>
              <a:bodyPr anchor="ctr" rtlCol="false" tIns="50800" lIns="50800" bIns="50800" rIns="50800"/>
              <a:lstStyle/>
              <a:p>
                <a:pPr algn="ctr">
                  <a:lnSpc>
                    <a:spcPts val="2400"/>
                  </a:lnSpc>
                </a:pPr>
              </a:p>
            </p:txBody>
          </p:sp>
        </p:grpSp>
        <p:sp>
          <p:nvSpPr>
            <p:cNvPr name="TextBox 35" id="35"/>
            <p:cNvSpPr txBox="true"/>
            <p:nvPr/>
          </p:nvSpPr>
          <p:spPr>
            <a:xfrm rot="0">
              <a:off x="1905984" y="438603"/>
              <a:ext cx="9556219" cy="750951"/>
            </a:xfrm>
            <a:prstGeom prst="rect">
              <a:avLst/>
            </a:prstGeom>
          </p:spPr>
          <p:txBody>
            <a:bodyPr anchor="t" rtlCol="false" tIns="0" lIns="0" bIns="0" rIns="0">
              <a:spAutoFit/>
            </a:bodyPr>
            <a:lstStyle/>
            <a:p>
              <a:pPr algn="l" marL="0" indent="0" lvl="0">
                <a:lnSpc>
                  <a:spcPts val="4504"/>
                </a:lnSpc>
              </a:pPr>
              <a:r>
                <a:rPr lang="en-US" sz="3464">
                  <a:solidFill>
                    <a:srgbClr val="304F9B"/>
                  </a:solidFill>
                  <a:latin typeface="Raleway Bold"/>
                </a:rPr>
                <a:t>Implementasi</a:t>
              </a:r>
            </a:p>
          </p:txBody>
        </p:sp>
        <p:sp>
          <p:nvSpPr>
            <p:cNvPr name="TextBox 36" id="36"/>
            <p:cNvSpPr txBox="true"/>
            <p:nvPr/>
          </p:nvSpPr>
          <p:spPr>
            <a:xfrm rot="0">
              <a:off x="270562" y="397771"/>
              <a:ext cx="1323094" cy="912414"/>
            </a:xfrm>
            <a:prstGeom prst="rect">
              <a:avLst/>
            </a:prstGeom>
          </p:spPr>
          <p:txBody>
            <a:bodyPr anchor="t" rtlCol="false" tIns="0" lIns="0" bIns="0" rIns="0">
              <a:spAutoFit/>
            </a:bodyPr>
            <a:lstStyle/>
            <a:p>
              <a:pPr algn="l" marL="0" indent="0" lvl="0">
                <a:lnSpc>
                  <a:spcPts val="4937"/>
                </a:lnSpc>
              </a:pPr>
              <a:r>
                <a:rPr lang="en-US" sz="5089">
                  <a:solidFill>
                    <a:srgbClr val="304F9B"/>
                  </a:solidFill>
                  <a:latin typeface="Limelight"/>
                </a:rPr>
                <a:t>05</a:t>
              </a:r>
            </a:p>
          </p:txBody>
        </p:sp>
      </p:grpSp>
      <p:grpSp>
        <p:nvGrpSpPr>
          <p:cNvPr name="Group 37" id="37"/>
          <p:cNvGrpSpPr/>
          <p:nvPr/>
        </p:nvGrpSpPr>
        <p:grpSpPr>
          <a:xfrm rot="0">
            <a:off x="9413198" y="4643323"/>
            <a:ext cx="8596652" cy="1195242"/>
            <a:chOff x="0" y="0"/>
            <a:chExt cx="11462203" cy="1593656"/>
          </a:xfrm>
        </p:grpSpPr>
        <p:grpSp>
          <p:nvGrpSpPr>
            <p:cNvPr name="Group 38" id="38"/>
            <p:cNvGrpSpPr/>
            <p:nvPr/>
          </p:nvGrpSpPr>
          <p:grpSpPr>
            <a:xfrm rot="0">
              <a:off x="0" y="0"/>
              <a:ext cx="1593656" cy="1593656"/>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0" id="40"/>
              <p:cNvSpPr txBox="true"/>
              <p:nvPr/>
            </p:nvSpPr>
            <p:spPr>
              <a:xfrm>
                <a:off x="76200" y="28575"/>
                <a:ext cx="660400" cy="708025"/>
              </a:xfrm>
              <a:prstGeom prst="rect">
                <a:avLst/>
              </a:prstGeom>
            </p:spPr>
            <p:txBody>
              <a:bodyPr anchor="ctr" rtlCol="false" tIns="50800" lIns="50800" bIns="50800" rIns="50800"/>
              <a:lstStyle/>
              <a:p>
                <a:pPr algn="ctr">
                  <a:lnSpc>
                    <a:spcPts val="2400"/>
                  </a:lnSpc>
                </a:pPr>
              </a:p>
            </p:txBody>
          </p:sp>
        </p:grpSp>
        <p:sp>
          <p:nvSpPr>
            <p:cNvPr name="TextBox 41" id="41"/>
            <p:cNvSpPr txBox="true"/>
            <p:nvPr/>
          </p:nvSpPr>
          <p:spPr>
            <a:xfrm rot="0">
              <a:off x="1905984" y="438603"/>
              <a:ext cx="9556219" cy="750951"/>
            </a:xfrm>
            <a:prstGeom prst="rect">
              <a:avLst/>
            </a:prstGeom>
          </p:spPr>
          <p:txBody>
            <a:bodyPr anchor="t" rtlCol="false" tIns="0" lIns="0" bIns="0" rIns="0">
              <a:spAutoFit/>
            </a:bodyPr>
            <a:lstStyle/>
            <a:p>
              <a:pPr algn="l" marL="0" indent="0" lvl="0">
                <a:lnSpc>
                  <a:spcPts val="4504"/>
                </a:lnSpc>
              </a:pPr>
              <a:r>
                <a:rPr lang="en-US" sz="3464">
                  <a:solidFill>
                    <a:srgbClr val="304F9B"/>
                  </a:solidFill>
                  <a:latin typeface="Raleway Bold"/>
                </a:rPr>
                <a:t>Hasil Model</a:t>
              </a:r>
            </a:p>
          </p:txBody>
        </p:sp>
        <p:sp>
          <p:nvSpPr>
            <p:cNvPr name="TextBox 42" id="42"/>
            <p:cNvSpPr txBox="true"/>
            <p:nvPr/>
          </p:nvSpPr>
          <p:spPr>
            <a:xfrm rot="0">
              <a:off x="270562" y="397771"/>
              <a:ext cx="1323094" cy="912414"/>
            </a:xfrm>
            <a:prstGeom prst="rect">
              <a:avLst/>
            </a:prstGeom>
          </p:spPr>
          <p:txBody>
            <a:bodyPr anchor="t" rtlCol="false" tIns="0" lIns="0" bIns="0" rIns="0">
              <a:spAutoFit/>
            </a:bodyPr>
            <a:lstStyle/>
            <a:p>
              <a:pPr algn="l" marL="0" indent="0" lvl="0">
                <a:lnSpc>
                  <a:spcPts val="4937"/>
                </a:lnSpc>
              </a:pPr>
              <a:r>
                <a:rPr lang="en-US" sz="5089">
                  <a:solidFill>
                    <a:srgbClr val="304F9B"/>
                  </a:solidFill>
                  <a:latin typeface="Limelight"/>
                </a:rPr>
                <a:t>06</a:t>
              </a:r>
            </a:p>
          </p:txBody>
        </p:sp>
      </p:grpSp>
      <p:grpSp>
        <p:nvGrpSpPr>
          <p:cNvPr name="Group 43" id="43"/>
          <p:cNvGrpSpPr/>
          <p:nvPr/>
        </p:nvGrpSpPr>
        <p:grpSpPr>
          <a:xfrm rot="0">
            <a:off x="9413198" y="6393990"/>
            <a:ext cx="8596652" cy="1195242"/>
            <a:chOff x="0" y="0"/>
            <a:chExt cx="11462203" cy="1593656"/>
          </a:xfrm>
        </p:grpSpPr>
        <p:grpSp>
          <p:nvGrpSpPr>
            <p:cNvPr name="Group 44" id="44"/>
            <p:cNvGrpSpPr/>
            <p:nvPr/>
          </p:nvGrpSpPr>
          <p:grpSpPr>
            <a:xfrm rot="0">
              <a:off x="0" y="0"/>
              <a:ext cx="1593656" cy="1593656"/>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6" id="46"/>
              <p:cNvSpPr txBox="true"/>
              <p:nvPr/>
            </p:nvSpPr>
            <p:spPr>
              <a:xfrm>
                <a:off x="76200" y="28575"/>
                <a:ext cx="660400" cy="708025"/>
              </a:xfrm>
              <a:prstGeom prst="rect">
                <a:avLst/>
              </a:prstGeom>
            </p:spPr>
            <p:txBody>
              <a:bodyPr anchor="ctr" rtlCol="false" tIns="50800" lIns="50800" bIns="50800" rIns="50800"/>
              <a:lstStyle/>
              <a:p>
                <a:pPr algn="ctr">
                  <a:lnSpc>
                    <a:spcPts val="2400"/>
                  </a:lnSpc>
                </a:pPr>
              </a:p>
            </p:txBody>
          </p:sp>
        </p:grpSp>
        <p:sp>
          <p:nvSpPr>
            <p:cNvPr name="TextBox 47" id="47"/>
            <p:cNvSpPr txBox="true"/>
            <p:nvPr/>
          </p:nvSpPr>
          <p:spPr>
            <a:xfrm rot="0">
              <a:off x="1905984" y="438603"/>
              <a:ext cx="9556219" cy="750951"/>
            </a:xfrm>
            <a:prstGeom prst="rect">
              <a:avLst/>
            </a:prstGeom>
          </p:spPr>
          <p:txBody>
            <a:bodyPr anchor="t" rtlCol="false" tIns="0" lIns="0" bIns="0" rIns="0">
              <a:spAutoFit/>
            </a:bodyPr>
            <a:lstStyle/>
            <a:p>
              <a:pPr algn="l" marL="0" indent="0" lvl="0">
                <a:lnSpc>
                  <a:spcPts val="4504"/>
                </a:lnSpc>
              </a:pPr>
              <a:r>
                <a:rPr lang="en-US" sz="3464">
                  <a:solidFill>
                    <a:srgbClr val="304F9B"/>
                  </a:solidFill>
                  <a:latin typeface="Raleway Bold"/>
                </a:rPr>
                <a:t>Hasil</a:t>
              </a:r>
              <a:r>
                <a:rPr lang="en-US" sz="3464">
                  <a:solidFill>
                    <a:srgbClr val="304F9B"/>
                  </a:solidFill>
                  <a:latin typeface="Raleway Bold"/>
                </a:rPr>
                <a:t> Visualisasi Data</a:t>
              </a:r>
            </a:p>
          </p:txBody>
        </p:sp>
        <p:sp>
          <p:nvSpPr>
            <p:cNvPr name="TextBox 48" id="48"/>
            <p:cNvSpPr txBox="true"/>
            <p:nvPr/>
          </p:nvSpPr>
          <p:spPr>
            <a:xfrm rot="0">
              <a:off x="270562" y="397771"/>
              <a:ext cx="1323094" cy="912414"/>
            </a:xfrm>
            <a:prstGeom prst="rect">
              <a:avLst/>
            </a:prstGeom>
          </p:spPr>
          <p:txBody>
            <a:bodyPr anchor="t" rtlCol="false" tIns="0" lIns="0" bIns="0" rIns="0">
              <a:spAutoFit/>
            </a:bodyPr>
            <a:lstStyle/>
            <a:p>
              <a:pPr algn="l" marL="0" indent="0" lvl="0">
                <a:lnSpc>
                  <a:spcPts val="4937"/>
                </a:lnSpc>
              </a:pPr>
              <a:r>
                <a:rPr lang="en-US" sz="5089">
                  <a:solidFill>
                    <a:srgbClr val="304F9B"/>
                  </a:solidFill>
                  <a:latin typeface="Limelight"/>
                </a:rPr>
                <a:t>07</a:t>
              </a:r>
            </a:p>
          </p:txBody>
        </p:sp>
      </p:grpSp>
      <p:grpSp>
        <p:nvGrpSpPr>
          <p:cNvPr name="Group 49" id="49"/>
          <p:cNvGrpSpPr/>
          <p:nvPr/>
        </p:nvGrpSpPr>
        <p:grpSpPr>
          <a:xfrm rot="0">
            <a:off x="9413198" y="8063058"/>
            <a:ext cx="8596652" cy="1195242"/>
            <a:chOff x="0" y="0"/>
            <a:chExt cx="11462203" cy="1593656"/>
          </a:xfrm>
        </p:grpSpPr>
        <p:grpSp>
          <p:nvGrpSpPr>
            <p:cNvPr name="Group 50" id="50"/>
            <p:cNvGrpSpPr/>
            <p:nvPr/>
          </p:nvGrpSpPr>
          <p:grpSpPr>
            <a:xfrm rot="0">
              <a:off x="0" y="0"/>
              <a:ext cx="1593656" cy="1593656"/>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2" id="52"/>
              <p:cNvSpPr txBox="true"/>
              <p:nvPr/>
            </p:nvSpPr>
            <p:spPr>
              <a:xfrm>
                <a:off x="76200" y="28575"/>
                <a:ext cx="660400" cy="708025"/>
              </a:xfrm>
              <a:prstGeom prst="rect">
                <a:avLst/>
              </a:prstGeom>
            </p:spPr>
            <p:txBody>
              <a:bodyPr anchor="ctr" rtlCol="false" tIns="50800" lIns="50800" bIns="50800" rIns="50800"/>
              <a:lstStyle/>
              <a:p>
                <a:pPr algn="ctr">
                  <a:lnSpc>
                    <a:spcPts val="2400"/>
                  </a:lnSpc>
                </a:pPr>
              </a:p>
            </p:txBody>
          </p:sp>
        </p:grpSp>
        <p:sp>
          <p:nvSpPr>
            <p:cNvPr name="TextBox 53" id="53"/>
            <p:cNvSpPr txBox="true"/>
            <p:nvPr/>
          </p:nvSpPr>
          <p:spPr>
            <a:xfrm rot="0">
              <a:off x="1905984" y="438603"/>
              <a:ext cx="9556219" cy="750951"/>
            </a:xfrm>
            <a:prstGeom prst="rect">
              <a:avLst/>
            </a:prstGeom>
          </p:spPr>
          <p:txBody>
            <a:bodyPr anchor="t" rtlCol="false" tIns="0" lIns="0" bIns="0" rIns="0">
              <a:spAutoFit/>
            </a:bodyPr>
            <a:lstStyle/>
            <a:p>
              <a:pPr algn="l" marL="0" indent="0" lvl="0">
                <a:lnSpc>
                  <a:spcPts val="4504"/>
                </a:lnSpc>
              </a:pPr>
              <a:r>
                <a:rPr lang="en-US" sz="3464">
                  <a:solidFill>
                    <a:srgbClr val="304F9B"/>
                  </a:solidFill>
                  <a:latin typeface="Raleway Bold"/>
                </a:rPr>
                <a:t>Kesimpulan &amp; Saran</a:t>
              </a:r>
            </a:p>
          </p:txBody>
        </p:sp>
        <p:sp>
          <p:nvSpPr>
            <p:cNvPr name="TextBox 54" id="54"/>
            <p:cNvSpPr txBox="true"/>
            <p:nvPr/>
          </p:nvSpPr>
          <p:spPr>
            <a:xfrm rot="0">
              <a:off x="270562" y="397771"/>
              <a:ext cx="1323094" cy="912414"/>
            </a:xfrm>
            <a:prstGeom prst="rect">
              <a:avLst/>
            </a:prstGeom>
          </p:spPr>
          <p:txBody>
            <a:bodyPr anchor="t" rtlCol="false" tIns="0" lIns="0" bIns="0" rIns="0">
              <a:spAutoFit/>
            </a:bodyPr>
            <a:lstStyle/>
            <a:p>
              <a:pPr algn="l" marL="0" indent="0" lvl="0">
                <a:lnSpc>
                  <a:spcPts val="4937"/>
                </a:lnSpc>
              </a:pPr>
              <a:r>
                <a:rPr lang="en-US" sz="5089">
                  <a:solidFill>
                    <a:srgbClr val="304F9B"/>
                  </a:solidFill>
                  <a:latin typeface="Limelight"/>
                </a:rPr>
                <a:t>08</a:t>
              </a:r>
            </a:p>
          </p:txBody>
        </p:sp>
      </p:grpSp>
      <p:sp>
        <p:nvSpPr>
          <p:cNvPr name="TextBox 55" id="55"/>
          <p:cNvSpPr txBox="true"/>
          <p:nvPr/>
        </p:nvSpPr>
        <p:spPr>
          <a:xfrm rot="0">
            <a:off x="6641976" y="1178167"/>
            <a:ext cx="8761724" cy="921771"/>
          </a:xfrm>
          <a:prstGeom prst="rect">
            <a:avLst/>
          </a:prstGeom>
        </p:spPr>
        <p:txBody>
          <a:bodyPr anchor="t" rtlCol="false" tIns="0" lIns="0" bIns="0" rIns="0">
            <a:spAutoFit/>
          </a:bodyPr>
          <a:lstStyle/>
          <a:p>
            <a:pPr algn="l" marL="0" indent="0" lvl="0">
              <a:lnSpc>
                <a:spcPts val="6887"/>
              </a:lnSpc>
            </a:pPr>
            <a:r>
              <a:rPr lang="en-US" sz="7100">
                <a:solidFill>
                  <a:srgbClr val="FFFFFF"/>
                </a:solidFill>
                <a:latin typeface="Limelight"/>
              </a:rPr>
              <a:t>Daftar Isi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sp>
        <p:nvSpPr>
          <p:cNvPr name="Freeform 2" id="2"/>
          <p:cNvSpPr/>
          <p:nvPr/>
        </p:nvSpPr>
        <p:spPr>
          <a:xfrm flipH="false" flipV="false" rot="0">
            <a:off x="7656400" y="9849476"/>
            <a:ext cx="3975178" cy="631158"/>
          </a:xfrm>
          <a:custGeom>
            <a:avLst/>
            <a:gdLst/>
            <a:ahLst/>
            <a:cxnLst/>
            <a:rect r="r" b="b" t="t" l="l"/>
            <a:pathLst>
              <a:path h="631158" w="3975178">
                <a:moveTo>
                  <a:pt x="0" y="0"/>
                </a:moveTo>
                <a:lnTo>
                  <a:pt x="3975178" y="0"/>
                </a:lnTo>
                <a:lnTo>
                  <a:pt x="3975178" y="631158"/>
                </a:lnTo>
                <a:lnTo>
                  <a:pt x="0" y="6311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738100" y="7552226"/>
            <a:ext cx="3520012" cy="3134442"/>
            <a:chOff x="0" y="0"/>
            <a:chExt cx="4693349" cy="4179256"/>
          </a:xfrm>
        </p:grpSpPr>
        <p:sp>
          <p:nvSpPr>
            <p:cNvPr name="Freeform 4" id="4"/>
            <p:cNvSpPr/>
            <p:nvPr/>
          </p:nvSpPr>
          <p:spPr>
            <a:xfrm flipH="false" flipV="false" rot="0">
              <a:off x="127" y="0"/>
              <a:ext cx="4693158" cy="4179062"/>
            </a:xfrm>
            <a:custGeom>
              <a:avLst/>
              <a:gdLst/>
              <a:ahLst/>
              <a:cxnLst/>
              <a:rect r="r" b="b" t="t" l="l"/>
              <a:pathLst>
                <a:path h="4179062" w="4693158">
                  <a:moveTo>
                    <a:pt x="0" y="208534"/>
                  </a:moveTo>
                  <a:cubicBezTo>
                    <a:pt x="0" y="208534"/>
                    <a:pt x="1303655" y="0"/>
                    <a:pt x="2123059" y="1778000"/>
                  </a:cubicBezTo>
                  <a:cubicBezTo>
                    <a:pt x="3036951" y="1778000"/>
                    <a:pt x="3538474" y="2535428"/>
                    <a:pt x="3538474" y="3386963"/>
                  </a:cubicBezTo>
                  <a:cubicBezTo>
                    <a:pt x="4340606" y="3386963"/>
                    <a:pt x="4693158" y="4179062"/>
                    <a:pt x="4693158" y="4179062"/>
                  </a:cubicBezTo>
                  <a:lnTo>
                    <a:pt x="0" y="4179062"/>
                  </a:lnTo>
                  <a:close/>
                </a:path>
              </a:pathLst>
            </a:custGeom>
            <a:gradFill rotWithShape="true">
              <a:gsLst>
                <a:gs pos="0">
                  <a:srgbClr val="FEFAF9">
                    <a:alpha val="18823"/>
                  </a:srgbClr>
                </a:gs>
                <a:gs pos="100000">
                  <a:srgbClr val="FEFAF9">
                    <a:alpha val="100000"/>
                  </a:srgbClr>
                </a:gs>
              </a:gsLst>
              <a:lin ang="8099331"/>
            </a:gradFill>
          </p:spPr>
        </p:sp>
      </p:grpSp>
      <p:grpSp>
        <p:nvGrpSpPr>
          <p:cNvPr name="Group 5" id="5"/>
          <p:cNvGrpSpPr/>
          <p:nvPr/>
        </p:nvGrpSpPr>
        <p:grpSpPr>
          <a:xfrm rot="0">
            <a:off x="15403700" y="7812900"/>
            <a:ext cx="2898516" cy="2579702"/>
            <a:chOff x="0" y="0"/>
            <a:chExt cx="3864688" cy="3439603"/>
          </a:xfrm>
        </p:grpSpPr>
        <p:sp>
          <p:nvSpPr>
            <p:cNvPr name="Freeform 6" id="6"/>
            <p:cNvSpPr/>
            <p:nvPr/>
          </p:nvSpPr>
          <p:spPr>
            <a:xfrm flipH="false" flipV="false" rot="0">
              <a:off x="0" y="0"/>
              <a:ext cx="3864483" cy="3439414"/>
            </a:xfrm>
            <a:custGeom>
              <a:avLst/>
              <a:gdLst/>
              <a:ahLst/>
              <a:cxnLst/>
              <a:rect r="r" b="b" t="t" l="l"/>
              <a:pathLst>
                <a:path h="3439414" w="3864483">
                  <a:moveTo>
                    <a:pt x="3862578" y="171704"/>
                  </a:moveTo>
                  <a:cubicBezTo>
                    <a:pt x="3862578" y="171704"/>
                    <a:pt x="2789682" y="0"/>
                    <a:pt x="2115312" y="1463421"/>
                  </a:cubicBezTo>
                  <a:cubicBezTo>
                    <a:pt x="1363218" y="1463421"/>
                    <a:pt x="950468" y="2086737"/>
                    <a:pt x="950468" y="2787650"/>
                  </a:cubicBezTo>
                  <a:cubicBezTo>
                    <a:pt x="290195" y="2787523"/>
                    <a:pt x="0" y="3439414"/>
                    <a:pt x="0" y="3439414"/>
                  </a:cubicBezTo>
                  <a:lnTo>
                    <a:pt x="3864483" y="3439414"/>
                  </a:lnTo>
                  <a:lnTo>
                    <a:pt x="3864483" y="171704"/>
                  </a:lnTo>
                  <a:close/>
                </a:path>
              </a:pathLst>
            </a:custGeom>
            <a:gradFill rotWithShape="true">
              <a:gsLst>
                <a:gs pos="0">
                  <a:srgbClr val="FEFAF9">
                    <a:alpha val="18823"/>
                  </a:srgbClr>
                </a:gs>
                <a:gs pos="100000">
                  <a:srgbClr val="FEFAF9">
                    <a:alpha val="100000"/>
                  </a:srgbClr>
                </a:gs>
              </a:gsLst>
              <a:lin ang="8099331"/>
            </a:gradFill>
          </p:spPr>
        </p:sp>
      </p:grpSp>
      <p:grpSp>
        <p:nvGrpSpPr>
          <p:cNvPr name="Group 7" id="7"/>
          <p:cNvGrpSpPr/>
          <p:nvPr/>
        </p:nvGrpSpPr>
        <p:grpSpPr>
          <a:xfrm rot="0">
            <a:off x="15123760" y="387844"/>
            <a:ext cx="5240710" cy="1833006"/>
            <a:chOff x="0" y="0"/>
            <a:chExt cx="6987613" cy="2444008"/>
          </a:xfrm>
        </p:grpSpPr>
        <p:sp>
          <p:nvSpPr>
            <p:cNvPr name="Freeform 8" id="8"/>
            <p:cNvSpPr/>
            <p:nvPr/>
          </p:nvSpPr>
          <p:spPr>
            <a:xfrm flipH="false" flipV="false" rot="0">
              <a:off x="0" y="0"/>
              <a:ext cx="6987667" cy="2443988"/>
            </a:xfrm>
            <a:custGeom>
              <a:avLst/>
              <a:gdLst/>
              <a:ahLst/>
              <a:cxnLst/>
              <a:rect r="r" b="b" t="t" l="l"/>
              <a:pathLst>
                <a:path h="2443988" w="6987667">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true">
              <a:gsLst>
                <a:gs pos="0">
                  <a:srgbClr val="FEFAF9">
                    <a:alpha val="18823"/>
                  </a:srgbClr>
                </a:gs>
                <a:gs pos="100000">
                  <a:srgbClr val="FEFAF9">
                    <a:alpha val="100000"/>
                  </a:srgbClr>
                </a:gs>
              </a:gsLst>
              <a:lin ang="8576905"/>
            </a:gradFill>
          </p:spPr>
        </p:sp>
      </p:grpSp>
      <p:grpSp>
        <p:nvGrpSpPr>
          <p:cNvPr name="Group 9" id="9"/>
          <p:cNvGrpSpPr/>
          <p:nvPr/>
        </p:nvGrpSpPr>
        <p:grpSpPr>
          <a:xfrm rot="0">
            <a:off x="-280924" y="674406"/>
            <a:ext cx="2898560" cy="1015514"/>
            <a:chOff x="0" y="0"/>
            <a:chExt cx="3864747" cy="1354019"/>
          </a:xfrm>
        </p:grpSpPr>
        <p:sp>
          <p:nvSpPr>
            <p:cNvPr name="Freeform 10" id="10"/>
            <p:cNvSpPr/>
            <p:nvPr/>
          </p:nvSpPr>
          <p:spPr>
            <a:xfrm flipH="false" flipV="false" rot="0">
              <a:off x="127" y="127"/>
              <a:ext cx="3864610" cy="1353947"/>
            </a:xfrm>
            <a:custGeom>
              <a:avLst/>
              <a:gdLst/>
              <a:ahLst/>
              <a:cxnLst/>
              <a:rect r="r" b="b" t="t" l="l"/>
              <a:pathLst>
                <a:path h="1353947" w="3864610">
                  <a:moveTo>
                    <a:pt x="0" y="199009"/>
                  </a:moveTo>
                  <a:cubicBezTo>
                    <a:pt x="0" y="199009"/>
                    <a:pt x="717931" y="0"/>
                    <a:pt x="1569212" y="851281"/>
                  </a:cubicBezTo>
                  <a:cubicBezTo>
                    <a:pt x="2215261" y="359029"/>
                    <a:pt x="2615438" y="687197"/>
                    <a:pt x="2970276" y="1040003"/>
                  </a:cubicBezTo>
                  <a:cubicBezTo>
                    <a:pt x="3657473" y="820547"/>
                    <a:pt x="3864610" y="1353947"/>
                    <a:pt x="3864610" y="1353947"/>
                  </a:cubicBezTo>
                  <a:lnTo>
                    <a:pt x="0" y="1353947"/>
                  </a:lnTo>
                  <a:close/>
                </a:path>
              </a:pathLst>
            </a:custGeom>
            <a:gradFill rotWithShape="true">
              <a:gsLst>
                <a:gs pos="0">
                  <a:srgbClr val="FEFAF9">
                    <a:alpha val="18823"/>
                  </a:srgbClr>
                </a:gs>
                <a:gs pos="100000">
                  <a:srgbClr val="FEFAF9">
                    <a:alpha val="100000"/>
                  </a:srgbClr>
                </a:gs>
              </a:gsLst>
              <a:lin ang="9438134"/>
            </a:gradFill>
          </p:spPr>
        </p:sp>
      </p:grpSp>
      <p:sp>
        <p:nvSpPr>
          <p:cNvPr name="Freeform 11" id="11"/>
          <p:cNvSpPr/>
          <p:nvPr/>
        </p:nvSpPr>
        <p:spPr>
          <a:xfrm flipH="false" flipV="false" rot="0">
            <a:off x="7110750" y="-80950"/>
            <a:ext cx="3351984" cy="468786"/>
          </a:xfrm>
          <a:custGeom>
            <a:avLst/>
            <a:gdLst/>
            <a:ahLst/>
            <a:cxnLst/>
            <a:rect r="r" b="b" t="t" l="l"/>
            <a:pathLst>
              <a:path h="468786" w="3351984">
                <a:moveTo>
                  <a:pt x="0" y="0"/>
                </a:moveTo>
                <a:lnTo>
                  <a:pt x="3351984" y="0"/>
                </a:lnTo>
                <a:lnTo>
                  <a:pt x="3351984" y="468786"/>
                </a:lnTo>
                <a:lnTo>
                  <a:pt x="0" y="4687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6724700" y="5143500"/>
            <a:ext cx="3014236" cy="1677666"/>
          </a:xfrm>
          <a:custGeom>
            <a:avLst/>
            <a:gdLst/>
            <a:ahLst/>
            <a:cxnLst/>
            <a:rect r="r" b="b" t="t" l="l"/>
            <a:pathLst>
              <a:path h="1677666" w="3014236">
                <a:moveTo>
                  <a:pt x="0" y="0"/>
                </a:moveTo>
                <a:lnTo>
                  <a:pt x="3014236" y="0"/>
                </a:lnTo>
                <a:lnTo>
                  <a:pt x="3014236" y="1677666"/>
                </a:lnTo>
                <a:lnTo>
                  <a:pt x="0" y="16776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5362414" y="612242"/>
            <a:ext cx="7315200" cy="1502941"/>
          </a:xfrm>
          <a:custGeom>
            <a:avLst/>
            <a:gdLst/>
            <a:ahLst/>
            <a:cxnLst/>
            <a:rect r="r" b="b" t="t" l="l"/>
            <a:pathLst>
              <a:path h="1502941" w="7315200">
                <a:moveTo>
                  <a:pt x="0" y="0"/>
                </a:moveTo>
                <a:lnTo>
                  <a:pt x="7315200" y="0"/>
                </a:lnTo>
                <a:lnTo>
                  <a:pt x="7315200" y="1502941"/>
                </a:lnTo>
                <a:lnTo>
                  <a:pt x="0" y="150294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3966190" y="2724783"/>
            <a:ext cx="10540093" cy="1238250"/>
          </a:xfrm>
          <a:prstGeom prst="rect">
            <a:avLst/>
          </a:prstGeom>
        </p:spPr>
        <p:txBody>
          <a:bodyPr anchor="t" rtlCol="false" tIns="0" lIns="0" bIns="0" rIns="0">
            <a:spAutoFit/>
          </a:bodyPr>
          <a:lstStyle/>
          <a:p>
            <a:pPr algn="l">
              <a:lnSpc>
                <a:spcPts val="3240"/>
              </a:lnSpc>
              <a:spcBef>
                <a:spcPct val="0"/>
              </a:spcBef>
            </a:pPr>
            <a:r>
              <a:rPr lang="en-US" sz="2700">
                <a:solidFill>
                  <a:srgbClr val="213363"/>
                </a:solidFill>
                <a:latin typeface="Raleway Medium"/>
              </a:rPr>
              <a:t>Dalam beberapa dekade terakhir, industri penerbangan telah mengalami pertumbuhan yang signifikan, baik dalam jumlah penerbangan maupun jumlah penumpang.</a:t>
            </a:r>
          </a:p>
        </p:txBody>
      </p:sp>
      <p:sp>
        <p:nvSpPr>
          <p:cNvPr name="TextBox 15" id="15"/>
          <p:cNvSpPr txBox="true"/>
          <p:nvPr/>
        </p:nvSpPr>
        <p:spPr>
          <a:xfrm rot="0">
            <a:off x="3966190" y="4182108"/>
            <a:ext cx="10650778" cy="1238250"/>
          </a:xfrm>
          <a:prstGeom prst="rect">
            <a:avLst/>
          </a:prstGeom>
        </p:spPr>
        <p:txBody>
          <a:bodyPr anchor="t" rtlCol="false" tIns="0" lIns="0" bIns="0" rIns="0">
            <a:spAutoFit/>
          </a:bodyPr>
          <a:lstStyle/>
          <a:p>
            <a:pPr algn="l">
              <a:lnSpc>
                <a:spcPts val="3240"/>
              </a:lnSpc>
              <a:spcBef>
                <a:spcPct val="0"/>
              </a:spcBef>
            </a:pPr>
            <a:r>
              <a:rPr lang="en-US" sz="2700">
                <a:solidFill>
                  <a:srgbClr val="213363"/>
                </a:solidFill>
                <a:latin typeface="Raleway Medium"/>
              </a:rPr>
              <a:t>Harga tiket sering berubah cepat karena berbagai faktor, seperti permintaan pasar, musim, hari dalam minggu, waktu pembelian, dan kebijakan maskapai.</a:t>
            </a:r>
          </a:p>
        </p:txBody>
      </p:sp>
      <p:sp>
        <p:nvSpPr>
          <p:cNvPr name="TextBox 16" id="16"/>
          <p:cNvSpPr txBox="true"/>
          <p:nvPr/>
        </p:nvSpPr>
        <p:spPr>
          <a:xfrm rot="0">
            <a:off x="3966190" y="5785837"/>
            <a:ext cx="10540093" cy="828675"/>
          </a:xfrm>
          <a:prstGeom prst="rect">
            <a:avLst/>
          </a:prstGeom>
        </p:spPr>
        <p:txBody>
          <a:bodyPr anchor="t" rtlCol="false" tIns="0" lIns="0" bIns="0" rIns="0">
            <a:spAutoFit/>
          </a:bodyPr>
          <a:lstStyle/>
          <a:p>
            <a:pPr algn="l">
              <a:lnSpc>
                <a:spcPts val="3240"/>
              </a:lnSpc>
              <a:spcBef>
                <a:spcPct val="0"/>
              </a:spcBef>
            </a:pPr>
            <a:r>
              <a:rPr lang="en-US" sz="2700">
                <a:solidFill>
                  <a:srgbClr val="213363"/>
                </a:solidFill>
                <a:latin typeface="Raleway Medium"/>
              </a:rPr>
              <a:t>Jika prediksi ini dibuat dengan baik dan akurat, maka prediksi ini dapat membantu konsumen dan penyedia layanan perjalanan.</a:t>
            </a:r>
          </a:p>
        </p:txBody>
      </p:sp>
      <p:sp>
        <p:nvSpPr>
          <p:cNvPr name="TextBox 17" id="17"/>
          <p:cNvSpPr txBox="true"/>
          <p:nvPr/>
        </p:nvSpPr>
        <p:spPr>
          <a:xfrm rot="0">
            <a:off x="3966190" y="7321418"/>
            <a:ext cx="10374067" cy="828675"/>
          </a:xfrm>
          <a:prstGeom prst="rect">
            <a:avLst/>
          </a:prstGeom>
        </p:spPr>
        <p:txBody>
          <a:bodyPr anchor="t" rtlCol="false" tIns="0" lIns="0" bIns="0" rIns="0">
            <a:spAutoFit/>
          </a:bodyPr>
          <a:lstStyle/>
          <a:p>
            <a:pPr algn="l">
              <a:lnSpc>
                <a:spcPts val="3240"/>
              </a:lnSpc>
              <a:spcBef>
                <a:spcPct val="0"/>
              </a:spcBef>
            </a:pPr>
            <a:r>
              <a:rPr lang="en-US" sz="2700">
                <a:solidFill>
                  <a:srgbClr val="213363"/>
                </a:solidFill>
                <a:latin typeface="Raleway Medium"/>
              </a:rPr>
              <a:t>Dalam meningkatkan akurasi prediksi harga, kami mencoba berbagai algoritma dalam machine learning dan deep learning </a:t>
            </a:r>
          </a:p>
        </p:txBody>
      </p:sp>
      <p:sp>
        <p:nvSpPr>
          <p:cNvPr name="TextBox 18" id="18"/>
          <p:cNvSpPr txBox="true"/>
          <p:nvPr/>
        </p:nvSpPr>
        <p:spPr>
          <a:xfrm rot="0">
            <a:off x="3966190" y="8700189"/>
            <a:ext cx="10374067" cy="828675"/>
          </a:xfrm>
          <a:prstGeom prst="rect">
            <a:avLst/>
          </a:prstGeom>
        </p:spPr>
        <p:txBody>
          <a:bodyPr anchor="t" rtlCol="false" tIns="0" lIns="0" bIns="0" rIns="0">
            <a:spAutoFit/>
          </a:bodyPr>
          <a:lstStyle/>
          <a:p>
            <a:pPr algn="l">
              <a:lnSpc>
                <a:spcPts val="3240"/>
              </a:lnSpc>
              <a:spcBef>
                <a:spcPct val="0"/>
              </a:spcBef>
            </a:pPr>
            <a:r>
              <a:rPr lang="en-US" sz="2700">
                <a:solidFill>
                  <a:srgbClr val="213363"/>
                </a:solidFill>
                <a:latin typeface="Raleway Medium"/>
              </a:rPr>
              <a:t>Dengan adanya penelitian ini, diharapkan dapat menambah wawasan dan rekomendasi untuk pengembang dan praktisi.</a:t>
            </a:r>
          </a:p>
        </p:txBody>
      </p:sp>
      <p:sp>
        <p:nvSpPr>
          <p:cNvPr name="Freeform 19" id="19"/>
          <p:cNvSpPr/>
          <p:nvPr/>
        </p:nvSpPr>
        <p:spPr>
          <a:xfrm flipH="false" flipV="false" rot="0">
            <a:off x="2617636" y="5827963"/>
            <a:ext cx="821822" cy="818834"/>
          </a:xfrm>
          <a:custGeom>
            <a:avLst/>
            <a:gdLst/>
            <a:ahLst/>
            <a:cxnLst/>
            <a:rect r="r" b="b" t="t" l="l"/>
            <a:pathLst>
              <a:path h="818834" w="821822">
                <a:moveTo>
                  <a:pt x="0" y="0"/>
                </a:moveTo>
                <a:lnTo>
                  <a:pt x="821822" y="0"/>
                </a:lnTo>
                <a:lnTo>
                  <a:pt x="821822" y="818833"/>
                </a:lnTo>
                <a:lnTo>
                  <a:pt x="0" y="8188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1170225" y="996025"/>
            <a:ext cx="15947550" cy="923925"/>
          </a:xfrm>
          <a:prstGeom prst="rect">
            <a:avLst/>
          </a:prstGeom>
        </p:spPr>
        <p:txBody>
          <a:bodyPr anchor="t" rtlCol="false" tIns="0" lIns="0" bIns="0" rIns="0">
            <a:spAutoFit/>
          </a:bodyPr>
          <a:lstStyle/>
          <a:p>
            <a:pPr algn="ctr">
              <a:lnSpc>
                <a:spcPts val="7200"/>
              </a:lnSpc>
            </a:pPr>
            <a:r>
              <a:rPr lang="en-US" sz="6000">
                <a:solidFill>
                  <a:srgbClr val="FFFFFF"/>
                </a:solidFill>
                <a:latin typeface="Limelight"/>
              </a:rPr>
              <a:t>Latar Belakang </a:t>
            </a:r>
          </a:p>
        </p:txBody>
      </p:sp>
      <p:sp>
        <p:nvSpPr>
          <p:cNvPr name="Freeform 21" id="21"/>
          <p:cNvSpPr/>
          <p:nvPr/>
        </p:nvSpPr>
        <p:spPr>
          <a:xfrm flipH="false" flipV="false" rot="0">
            <a:off x="2617636" y="4324666"/>
            <a:ext cx="821822" cy="818834"/>
          </a:xfrm>
          <a:custGeom>
            <a:avLst/>
            <a:gdLst/>
            <a:ahLst/>
            <a:cxnLst/>
            <a:rect r="r" b="b" t="t" l="l"/>
            <a:pathLst>
              <a:path h="818834" w="821822">
                <a:moveTo>
                  <a:pt x="0" y="0"/>
                </a:moveTo>
                <a:lnTo>
                  <a:pt x="821822" y="0"/>
                </a:lnTo>
                <a:lnTo>
                  <a:pt x="821822" y="818834"/>
                </a:lnTo>
                <a:lnTo>
                  <a:pt x="0" y="81883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2617636" y="7331259"/>
            <a:ext cx="821822" cy="818834"/>
          </a:xfrm>
          <a:custGeom>
            <a:avLst/>
            <a:gdLst/>
            <a:ahLst/>
            <a:cxnLst/>
            <a:rect r="r" b="b" t="t" l="l"/>
            <a:pathLst>
              <a:path h="818834" w="821822">
                <a:moveTo>
                  <a:pt x="0" y="0"/>
                </a:moveTo>
                <a:lnTo>
                  <a:pt x="821822" y="0"/>
                </a:lnTo>
                <a:lnTo>
                  <a:pt x="821822" y="818834"/>
                </a:lnTo>
                <a:lnTo>
                  <a:pt x="0" y="81883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false" rot="0">
            <a:off x="2617636" y="8710030"/>
            <a:ext cx="821822" cy="818834"/>
          </a:xfrm>
          <a:custGeom>
            <a:avLst/>
            <a:gdLst/>
            <a:ahLst/>
            <a:cxnLst/>
            <a:rect r="r" b="b" t="t" l="l"/>
            <a:pathLst>
              <a:path h="818834" w="821822">
                <a:moveTo>
                  <a:pt x="0" y="0"/>
                </a:moveTo>
                <a:lnTo>
                  <a:pt x="821822" y="0"/>
                </a:lnTo>
                <a:lnTo>
                  <a:pt x="821822" y="818834"/>
                </a:lnTo>
                <a:lnTo>
                  <a:pt x="0" y="81883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4" id="24"/>
          <p:cNvSpPr/>
          <p:nvPr/>
        </p:nvSpPr>
        <p:spPr>
          <a:xfrm flipH="false" flipV="false" rot="0">
            <a:off x="2617636" y="2939254"/>
            <a:ext cx="821822" cy="818834"/>
          </a:xfrm>
          <a:custGeom>
            <a:avLst/>
            <a:gdLst/>
            <a:ahLst/>
            <a:cxnLst/>
            <a:rect r="r" b="b" t="t" l="l"/>
            <a:pathLst>
              <a:path h="818834" w="821822">
                <a:moveTo>
                  <a:pt x="0" y="0"/>
                </a:moveTo>
                <a:lnTo>
                  <a:pt x="821822" y="0"/>
                </a:lnTo>
                <a:lnTo>
                  <a:pt x="821822" y="818833"/>
                </a:lnTo>
                <a:lnTo>
                  <a:pt x="0" y="8188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sp>
        <p:nvSpPr>
          <p:cNvPr name="Freeform 2" id="2"/>
          <p:cNvSpPr/>
          <p:nvPr/>
        </p:nvSpPr>
        <p:spPr>
          <a:xfrm flipH="false" flipV="false" rot="0">
            <a:off x="7656400" y="9849476"/>
            <a:ext cx="3975178" cy="631158"/>
          </a:xfrm>
          <a:custGeom>
            <a:avLst/>
            <a:gdLst/>
            <a:ahLst/>
            <a:cxnLst/>
            <a:rect r="r" b="b" t="t" l="l"/>
            <a:pathLst>
              <a:path h="631158" w="3975178">
                <a:moveTo>
                  <a:pt x="0" y="0"/>
                </a:moveTo>
                <a:lnTo>
                  <a:pt x="3975178" y="0"/>
                </a:lnTo>
                <a:lnTo>
                  <a:pt x="3975178" y="631158"/>
                </a:lnTo>
                <a:lnTo>
                  <a:pt x="0" y="6311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8100" y="7552226"/>
            <a:ext cx="3520012" cy="3134442"/>
            <a:chOff x="0" y="0"/>
            <a:chExt cx="4693349" cy="4179256"/>
          </a:xfrm>
        </p:grpSpPr>
        <p:sp>
          <p:nvSpPr>
            <p:cNvPr name="Freeform 4" id="4"/>
            <p:cNvSpPr/>
            <p:nvPr/>
          </p:nvSpPr>
          <p:spPr>
            <a:xfrm flipH="false" flipV="false" rot="0">
              <a:off x="127" y="0"/>
              <a:ext cx="4693158" cy="4179062"/>
            </a:xfrm>
            <a:custGeom>
              <a:avLst/>
              <a:gdLst/>
              <a:ahLst/>
              <a:cxnLst/>
              <a:rect r="r" b="b" t="t" l="l"/>
              <a:pathLst>
                <a:path h="4179062" w="4693158">
                  <a:moveTo>
                    <a:pt x="0" y="208534"/>
                  </a:moveTo>
                  <a:cubicBezTo>
                    <a:pt x="0" y="208534"/>
                    <a:pt x="1303655" y="0"/>
                    <a:pt x="2123059" y="1778000"/>
                  </a:cubicBezTo>
                  <a:cubicBezTo>
                    <a:pt x="3036951" y="1778000"/>
                    <a:pt x="3538474" y="2535428"/>
                    <a:pt x="3538474" y="3386963"/>
                  </a:cubicBezTo>
                  <a:cubicBezTo>
                    <a:pt x="4340606" y="3386963"/>
                    <a:pt x="4693158" y="4179062"/>
                    <a:pt x="4693158" y="4179062"/>
                  </a:cubicBezTo>
                  <a:lnTo>
                    <a:pt x="0" y="4179062"/>
                  </a:lnTo>
                  <a:close/>
                </a:path>
              </a:pathLst>
            </a:custGeom>
            <a:gradFill rotWithShape="true">
              <a:gsLst>
                <a:gs pos="0">
                  <a:srgbClr val="FEFAF9">
                    <a:alpha val="18823"/>
                  </a:srgbClr>
                </a:gs>
                <a:gs pos="100000">
                  <a:srgbClr val="FEFAF9">
                    <a:alpha val="100000"/>
                  </a:srgbClr>
                </a:gs>
              </a:gsLst>
              <a:lin ang="8099331"/>
            </a:gradFill>
          </p:spPr>
        </p:sp>
      </p:grpSp>
      <p:grpSp>
        <p:nvGrpSpPr>
          <p:cNvPr name="Group 5" id="5"/>
          <p:cNvGrpSpPr/>
          <p:nvPr/>
        </p:nvGrpSpPr>
        <p:grpSpPr>
          <a:xfrm rot="0">
            <a:off x="15403700" y="7812900"/>
            <a:ext cx="2898516" cy="2579702"/>
            <a:chOff x="0" y="0"/>
            <a:chExt cx="3864688" cy="3439603"/>
          </a:xfrm>
        </p:grpSpPr>
        <p:sp>
          <p:nvSpPr>
            <p:cNvPr name="Freeform 6" id="6"/>
            <p:cNvSpPr/>
            <p:nvPr/>
          </p:nvSpPr>
          <p:spPr>
            <a:xfrm flipH="false" flipV="false" rot="0">
              <a:off x="0" y="0"/>
              <a:ext cx="3864483" cy="3439414"/>
            </a:xfrm>
            <a:custGeom>
              <a:avLst/>
              <a:gdLst/>
              <a:ahLst/>
              <a:cxnLst/>
              <a:rect r="r" b="b" t="t" l="l"/>
              <a:pathLst>
                <a:path h="3439414" w="3864483">
                  <a:moveTo>
                    <a:pt x="3862578" y="171704"/>
                  </a:moveTo>
                  <a:cubicBezTo>
                    <a:pt x="3862578" y="171704"/>
                    <a:pt x="2789682" y="0"/>
                    <a:pt x="2115312" y="1463421"/>
                  </a:cubicBezTo>
                  <a:cubicBezTo>
                    <a:pt x="1363218" y="1463421"/>
                    <a:pt x="950468" y="2086737"/>
                    <a:pt x="950468" y="2787650"/>
                  </a:cubicBezTo>
                  <a:cubicBezTo>
                    <a:pt x="290195" y="2787523"/>
                    <a:pt x="0" y="3439414"/>
                    <a:pt x="0" y="3439414"/>
                  </a:cubicBezTo>
                  <a:lnTo>
                    <a:pt x="3864483" y="3439414"/>
                  </a:lnTo>
                  <a:lnTo>
                    <a:pt x="3864483" y="171704"/>
                  </a:lnTo>
                  <a:close/>
                </a:path>
              </a:pathLst>
            </a:custGeom>
            <a:gradFill rotWithShape="true">
              <a:gsLst>
                <a:gs pos="0">
                  <a:srgbClr val="FEFAF9">
                    <a:alpha val="18823"/>
                  </a:srgbClr>
                </a:gs>
                <a:gs pos="100000">
                  <a:srgbClr val="FEFAF9">
                    <a:alpha val="100000"/>
                  </a:srgbClr>
                </a:gs>
              </a:gsLst>
              <a:lin ang="8099331"/>
            </a:gradFill>
          </p:spPr>
        </p:sp>
      </p:grpSp>
      <p:grpSp>
        <p:nvGrpSpPr>
          <p:cNvPr name="Group 7" id="7"/>
          <p:cNvGrpSpPr/>
          <p:nvPr/>
        </p:nvGrpSpPr>
        <p:grpSpPr>
          <a:xfrm rot="0">
            <a:off x="15123760" y="387844"/>
            <a:ext cx="5240710" cy="1833006"/>
            <a:chOff x="0" y="0"/>
            <a:chExt cx="6987613" cy="2444008"/>
          </a:xfrm>
        </p:grpSpPr>
        <p:sp>
          <p:nvSpPr>
            <p:cNvPr name="Freeform 8" id="8"/>
            <p:cNvSpPr/>
            <p:nvPr/>
          </p:nvSpPr>
          <p:spPr>
            <a:xfrm flipH="false" flipV="false" rot="0">
              <a:off x="0" y="0"/>
              <a:ext cx="6987667" cy="2443988"/>
            </a:xfrm>
            <a:custGeom>
              <a:avLst/>
              <a:gdLst/>
              <a:ahLst/>
              <a:cxnLst/>
              <a:rect r="r" b="b" t="t" l="l"/>
              <a:pathLst>
                <a:path h="2443988" w="6987667">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true">
              <a:gsLst>
                <a:gs pos="0">
                  <a:srgbClr val="FEFAF9">
                    <a:alpha val="18823"/>
                  </a:srgbClr>
                </a:gs>
                <a:gs pos="100000">
                  <a:srgbClr val="FEFAF9">
                    <a:alpha val="100000"/>
                  </a:srgbClr>
                </a:gs>
              </a:gsLst>
              <a:lin ang="8576905"/>
            </a:gradFill>
          </p:spPr>
        </p:sp>
      </p:grpSp>
      <p:grpSp>
        <p:nvGrpSpPr>
          <p:cNvPr name="Group 9" id="9"/>
          <p:cNvGrpSpPr/>
          <p:nvPr/>
        </p:nvGrpSpPr>
        <p:grpSpPr>
          <a:xfrm rot="0">
            <a:off x="-280924" y="674406"/>
            <a:ext cx="2898560" cy="1015514"/>
            <a:chOff x="0" y="0"/>
            <a:chExt cx="3864747" cy="1354019"/>
          </a:xfrm>
        </p:grpSpPr>
        <p:sp>
          <p:nvSpPr>
            <p:cNvPr name="Freeform 10" id="10"/>
            <p:cNvSpPr/>
            <p:nvPr/>
          </p:nvSpPr>
          <p:spPr>
            <a:xfrm flipH="false" flipV="false" rot="0">
              <a:off x="127" y="127"/>
              <a:ext cx="3864610" cy="1353947"/>
            </a:xfrm>
            <a:custGeom>
              <a:avLst/>
              <a:gdLst/>
              <a:ahLst/>
              <a:cxnLst/>
              <a:rect r="r" b="b" t="t" l="l"/>
              <a:pathLst>
                <a:path h="1353947" w="3864610">
                  <a:moveTo>
                    <a:pt x="0" y="199009"/>
                  </a:moveTo>
                  <a:cubicBezTo>
                    <a:pt x="0" y="199009"/>
                    <a:pt x="717931" y="0"/>
                    <a:pt x="1569212" y="851281"/>
                  </a:cubicBezTo>
                  <a:cubicBezTo>
                    <a:pt x="2215261" y="359029"/>
                    <a:pt x="2615438" y="687197"/>
                    <a:pt x="2970276" y="1040003"/>
                  </a:cubicBezTo>
                  <a:cubicBezTo>
                    <a:pt x="3657473" y="820547"/>
                    <a:pt x="3864610" y="1353947"/>
                    <a:pt x="3864610" y="1353947"/>
                  </a:cubicBezTo>
                  <a:lnTo>
                    <a:pt x="0" y="1353947"/>
                  </a:lnTo>
                  <a:close/>
                </a:path>
              </a:pathLst>
            </a:custGeom>
            <a:gradFill rotWithShape="true">
              <a:gsLst>
                <a:gs pos="0">
                  <a:srgbClr val="FEFAF9">
                    <a:alpha val="18823"/>
                  </a:srgbClr>
                </a:gs>
                <a:gs pos="100000">
                  <a:srgbClr val="FEFAF9">
                    <a:alpha val="100000"/>
                  </a:srgbClr>
                </a:gs>
              </a:gsLst>
              <a:lin ang="9438134"/>
            </a:gradFill>
          </p:spPr>
        </p:sp>
      </p:grpSp>
      <p:sp>
        <p:nvSpPr>
          <p:cNvPr name="Freeform 11" id="11"/>
          <p:cNvSpPr/>
          <p:nvPr/>
        </p:nvSpPr>
        <p:spPr>
          <a:xfrm flipH="false" flipV="false" rot="0">
            <a:off x="7110750" y="-80950"/>
            <a:ext cx="3351984" cy="468786"/>
          </a:xfrm>
          <a:custGeom>
            <a:avLst/>
            <a:gdLst/>
            <a:ahLst/>
            <a:cxnLst/>
            <a:rect r="r" b="b" t="t" l="l"/>
            <a:pathLst>
              <a:path h="468786" w="3351984">
                <a:moveTo>
                  <a:pt x="0" y="0"/>
                </a:moveTo>
                <a:lnTo>
                  <a:pt x="3351984" y="0"/>
                </a:lnTo>
                <a:lnTo>
                  <a:pt x="3351984" y="468786"/>
                </a:lnTo>
                <a:lnTo>
                  <a:pt x="0" y="468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563300" y="-488200"/>
            <a:ext cx="15161400" cy="2607100"/>
          </a:xfrm>
          <a:custGeom>
            <a:avLst/>
            <a:gdLst/>
            <a:ahLst/>
            <a:cxnLst/>
            <a:rect r="r" b="b" t="t" l="l"/>
            <a:pathLst>
              <a:path h="2607100" w="15161400">
                <a:moveTo>
                  <a:pt x="0" y="0"/>
                </a:moveTo>
                <a:lnTo>
                  <a:pt x="15161400" y="0"/>
                </a:lnTo>
                <a:lnTo>
                  <a:pt x="15161400" y="2607100"/>
                </a:lnTo>
                <a:lnTo>
                  <a:pt x="0" y="26071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170225" y="996025"/>
            <a:ext cx="15947550" cy="923925"/>
          </a:xfrm>
          <a:prstGeom prst="rect">
            <a:avLst/>
          </a:prstGeom>
        </p:spPr>
        <p:txBody>
          <a:bodyPr anchor="t" rtlCol="false" tIns="0" lIns="0" bIns="0" rIns="0">
            <a:spAutoFit/>
          </a:bodyPr>
          <a:lstStyle/>
          <a:p>
            <a:pPr algn="ctr">
              <a:lnSpc>
                <a:spcPts val="7200"/>
              </a:lnSpc>
            </a:pPr>
            <a:r>
              <a:rPr lang="en-US" sz="6000">
                <a:solidFill>
                  <a:srgbClr val="FFFFFF"/>
                </a:solidFill>
                <a:latin typeface="Limelight"/>
              </a:rPr>
              <a:t>Tujuan Penelitian</a:t>
            </a:r>
          </a:p>
        </p:txBody>
      </p:sp>
      <p:grpSp>
        <p:nvGrpSpPr>
          <p:cNvPr name="Group 14" id="14"/>
          <p:cNvGrpSpPr/>
          <p:nvPr/>
        </p:nvGrpSpPr>
        <p:grpSpPr>
          <a:xfrm rot="0">
            <a:off x="596487" y="3488370"/>
            <a:ext cx="5344315" cy="3021967"/>
            <a:chOff x="0" y="0"/>
            <a:chExt cx="7125754" cy="4029290"/>
          </a:xfrm>
        </p:grpSpPr>
        <p:sp>
          <p:nvSpPr>
            <p:cNvPr name="Freeform 15" id="15"/>
            <p:cNvSpPr/>
            <p:nvPr/>
          </p:nvSpPr>
          <p:spPr>
            <a:xfrm flipH="false" flipV="false" rot="0">
              <a:off x="0" y="0"/>
              <a:ext cx="7125754" cy="4029290"/>
            </a:xfrm>
            <a:custGeom>
              <a:avLst/>
              <a:gdLst/>
              <a:ahLst/>
              <a:cxnLst/>
              <a:rect r="r" b="b" t="t" l="l"/>
              <a:pathLst>
                <a:path h="4029290" w="7125754">
                  <a:moveTo>
                    <a:pt x="0" y="0"/>
                  </a:moveTo>
                  <a:lnTo>
                    <a:pt x="7125754" y="0"/>
                  </a:lnTo>
                  <a:lnTo>
                    <a:pt x="7125754" y="4029290"/>
                  </a:lnTo>
                  <a:lnTo>
                    <a:pt x="0" y="40292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201031" y="639870"/>
              <a:ext cx="6723692" cy="2613025"/>
            </a:xfrm>
            <a:prstGeom prst="rect">
              <a:avLst/>
            </a:prstGeom>
          </p:spPr>
          <p:txBody>
            <a:bodyPr anchor="t" rtlCol="false" tIns="0" lIns="0" bIns="0" rIns="0">
              <a:spAutoFit/>
            </a:bodyPr>
            <a:lstStyle/>
            <a:p>
              <a:pPr algn="ctr">
                <a:lnSpc>
                  <a:spcPts val="3120"/>
                </a:lnSpc>
                <a:spcBef>
                  <a:spcPct val="0"/>
                </a:spcBef>
              </a:pPr>
              <a:r>
                <a:rPr lang="en-US" sz="2600">
                  <a:solidFill>
                    <a:srgbClr val="000000"/>
                  </a:solidFill>
                  <a:latin typeface="Raleway Bold"/>
                </a:rPr>
                <a:t>Mengevaluasi dan membandingkan tingkat akurasi prediksi harga tiket pesawat yang dihasilkan oleh model</a:t>
              </a:r>
            </a:p>
          </p:txBody>
        </p:sp>
      </p:grpSp>
      <p:grpSp>
        <p:nvGrpSpPr>
          <p:cNvPr name="Group 17" id="17"/>
          <p:cNvGrpSpPr/>
          <p:nvPr/>
        </p:nvGrpSpPr>
        <p:grpSpPr>
          <a:xfrm rot="0">
            <a:off x="6287263" y="3488370"/>
            <a:ext cx="5344315" cy="3021967"/>
            <a:chOff x="0" y="0"/>
            <a:chExt cx="7125754" cy="4029290"/>
          </a:xfrm>
        </p:grpSpPr>
        <p:sp>
          <p:nvSpPr>
            <p:cNvPr name="Freeform 18" id="18"/>
            <p:cNvSpPr/>
            <p:nvPr/>
          </p:nvSpPr>
          <p:spPr>
            <a:xfrm flipH="false" flipV="false" rot="0">
              <a:off x="0" y="0"/>
              <a:ext cx="7125754" cy="4029290"/>
            </a:xfrm>
            <a:custGeom>
              <a:avLst/>
              <a:gdLst/>
              <a:ahLst/>
              <a:cxnLst/>
              <a:rect r="r" b="b" t="t" l="l"/>
              <a:pathLst>
                <a:path h="4029290" w="7125754">
                  <a:moveTo>
                    <a:pt x="0" y="0"/>
                  </a:moveTo>
                  <a:lnTo>
                    <a:pt x="7125754" y="0"/>
                  </a:lnTo>
                  <a:lnTo>
                    <a:pt x="7125754" y="4029290"/>
                  </a:lnTo>
                  <a:lnTo>
                    <a:pt x="0" y="40292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201031" y="912920"/>
              <a:ext cx="6723692" cy="2193925"/>
            </a:xfrm>
            <a:prstGeom prst="rect">
              <a:avLst/>
            </a:prstGeom>
          </p:spPr>
          <p:txBody>
            <a:bodyPr anchor="t" rtlCol="false" tIns="0" lIns="0" bIns="0" rIns="0">
              <a:spAutoFit/>
            </a:bodyPr>
            <a:lstStyle/>
            <a:p>
              <a:pPr algn="ctr">
                <a:lnSpc>
                  <a:spcPts val="3240"/>
                </a:lnSpc>
                <a:spcBef>
                  <a:spcPct val="0"/>
                </a:spcBef>
              </a:pPr>
              <a:r>
                <a:rPr lang="en-US" sz="2700">
                  <a:solidFill>
                    <a:srgbClr val="000000"/>
                  </a:solidFill>
                  <a:latin typeface="Raleway Bold"/>
                </a:rPr>
                <a:t>Menganalisis kinerja model Machine Learning dan Deep Learning dalam hal metrik evaluasi </a:t>
              </a:r>
            </a:p>
          </p:txBody>
        </p:sp>
      </p:grpSp>
      <p:sp>
        <p:nvSpPr>
          <p:cNvPr name="Freeform 20" id="20"/>
          <p:cNvSpPr/>
          <p:nvPr/>
        </p:nvSpPr>
        <p:spPr>
          <a:xfrm flipH="false" flipV="false" rot="0">
            <a:off x="15744145" y="8487389"/>
            <a:ext cx="3014236" cy="1677666"/>
          </a:xfrm>
          <a:custGeom>
            <a:avLst/>
            <a:gdLst/>
            <a:ahLst/>
            <a:cxnLst/>
            <a:rect r="r" b="b" t="t" l="l"/>
            <a:pathLst>
              <a:path h="1677666" w="3014236">
                <a:moveTo>
                  <a:pt x="0" y="0"/>
                </a:moveTo>
                <a:lnTo>
                  <a:pt x="3014236" y="0"/>
                </a:lnTo>
                <a:lnTo>
                  <a:pt x="3014236" y="1677666"/>
                </a:lnTo>
                <a:lnTo>
                  <a:pt x="0" y="16776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12057721" y="3488370"/>
            <a:ext cx="5344315" cy="3021967"/>
          </a:xfrm>
          <a:custGeom>
            <a:avLst/>
            <a:gdLst/>
            <a:ahLst/>
            <a:cxnLst/>
            <a:rect r="r" b="b" t="t" l="l"/>
            <a:pathLst>
              <a:path h="3021967" w="5344315">
                <a:moveTo>
                  <a:pt x="0" y="0"/>
                </a:moveTo>
                <a:lnTo>
                  <a:pt x="5344316" y="0"/>
                </a:lnTo>
                <a:lnTo>
                  <a:pt x="5344316" y="3021968"/>
                </a:lnTo>
                <a:lnTo>
                  <a:pt x="0" y="30219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12208495" y="3778625"/>
            <a:ext cx="5042769" cy="2466975"/>
          </a:xfrm>
          <a:prstGeom prst="rect">
            <a:avLst/>
          </a:prstGeom>
        </p:spPr>
        <p:txBody>
          <a:bodyPr anchor="t" rtlCol="false" tIns="0" lIns="0" bIns="0" rIns="0">
            <a:spAutoFit/>
          </a:bodyPr>
          <a:lstStyle/>
          <a:p>
            <a:pPr algn="ctr">
              <a:lnSpc>
                <a:spcPts val="3240"/>
              </a:lnSpc>
              <a:spcBef>
                <a:spcPct val="0"/>
              </a:spcBef>
            </a:pPr>
            <a:r>
              <a:rPr lang="en-US" sz="2700">
                <a:solidFill>
                  <a:srgbClr val="000000"/>
                </a:solidFill>
                <a:latin typeface="Raleway Bold"/>
              </a:rPr>
              <a:t>Menentukan variabel atau fitur apa saja yang paling berpengaruh terhadap prediksi harga tiket pesawat dalam kedua jenis model tersebut.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sp>
        <p:nvSpPr>
          <p:cNvPr name="Freeform 2" id="2"/>
          <p:cNvSpPr/>
          <p:nvPr/>
        </p:nvSpPr>
        <p:spPr>
          <a:xfrm flipH="false" flipV="false" rot="0">
            <a:off x="6739154" y="9119448"/>
            <a:ext cx="5449298" cy="865198"/>
          </a:xfrm>
          <a:custGeom>
            <a:avLst/>
            <a:gdLst/>
            <a:ahLst/>
            <a:cxnLst/>
            <a:rect r="r" b="b" t="t" l="l"/>
            <a:pathLst>
              <a:path h="865198" w="5449298">
                <a:moveTo>
                  <a:pt x="0" y="0"/>
                </a:moveTo>
                <a:lnTo>
                  <a:pt x="5449298" y="0"/>
                </a:lnTo>
                <a:lnTo>
                  <a:pt x="5449298" y="865198"/>
                </a:lnTo>
                <a:lnTo>
                  <a:pt x="0" y="865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5594410" y="1079836"/>
            <a:ext cx="5240710" cy="1833006"/>
            <a:chOff x="0" y="0"/>
            <a:chExt cx="6987613" cy="2444008"/>
          </a:xfrm>
        </p:grpSpPr>
        <p:sp>
          <p:nvSpPr>
            <p:cNvPr name="Freeform 4" id="4"/>
            <p:cNvSpPr/>
            <p:nvPr/>
          </p:nvSpPr>
          <p:spPr>
            <a:xfrm flipH="false" flipV="false" rot="0">
              <a:off x="0" y="0"/>
              <a:ext cx="6987667" cy="2443988"/>
            </a:xfrm>
            <a:custGeom>
              <a:avLst/>
              <a:gdLst/>
              <a:ahLst/>
              <a:cxnLst/>
              <a:rect r="r" b="b" t="t" l="l"/>
              <a:pathLst>
                <a:path h="2443988" w="6987667">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true">
              <a:gsLst>
                <a:gs pos="0">
                  <a:srgbClr val="FEFAF9">
                    <a:alpha val="18823"/>
                  </a:srgbClr>
                </a:gs>
                <a:gs pos="100000">
                  <a:srgbClr val="FEFAF9">
                    <a:alpha val="100000"/>
                  </a:srgbClr>
                </a:gs>
              </a:gsLst>
              <a:lin ang="8576905"/>
            </a:gradFill>
          </p:spPr>
        </p:sp>
      </p:grpSp>
      <p:grpSp>
        <p:nvGrpSpPr>
          <p:cNvPr name="Group 5" id="5"/>
          <p:cNvGrpSpPr/>
          <p:nvPr/>
        </p:nvGrpSpPr>
        <p:grpSpPr>
          <a:xfrm rot="0">
            <a:off x="-2222390" y="-52990"/>
            <a:ext cx="4956932" cy="1736668"/>
            <a:chOff x="0" y="0"/>
            <a:chExt cx="6609243" cy="2315557"/>
          </a:xfrm>
        </p:grpSpPr>
        <p:sp>
          <p:nvSpPr>
            <p:cNvPr name="Freeform 6" id="6"/>
            <p:cNvSpPr/>
            <p:nvPr/>
          </p:nvSpPr>
          <p:spPr>
            <a:xfrm flipH="false" flipV="false" rot="0">
              <a:off x="254" y="254"/>
              <a:ext cx="6609080" cy="2315337"/>
            </a:xfrm>
            <a:custGeom>
              <a:avLst/>
              <a:gdLst/>
              <a:ahLst/>
              <a:cxnLst/>
              <a:rect r="r" b="b" t="t" l="l"/>
              <a:pathLst>
                <a:path h="2315337" w="6609080">
                  <a:moveTo>
                    <a:pt x="0" y="340360"/>
                  </a:moveTo>
                  <a:cubicBezTo>
                    <a:pt x="0" y="340360"/>
                    <a:pt x="1227836" y="0"/>
                    <a:pt x="2683510" y="1455674"/>
                  </a:cubicBezTo>
                  <a:cubicBezTo>
                    <a:pt x="3788410" y="613791"/>
                    <a:pt x="4472686" y="1175131"/>
                    <a:pt x="5079492" y="1778508"/>
                  </a:cubicBezTo>
                  <a:cubicBezTo>
                    <a:pt x="6254623" y="1403223"/>
                    <a:pt x="6609080" y="2315337"/>
                    <a:pt x="6609080" y="2315337"/>
                  </a:cubicBezTo>
                  <a:lnTo>
                    <a:pt x="0" y="2315337"/>
                  </a:lnTo>
                  <a:close/>
                </a:path>
              </a:pathLst>
            </a:custGeom>
            <a:gradFill rotWithShape="true">
              <a:gsLst>
                <a:gs pos="0">
                  <a:srgbClr val="FEFAF9">
                    <a:alpha val="18823"/>
                  </a:srgbClr>
                </a:gs>
                <a:gs pos="100000">
                  <a:srgbClr val="FEFAF9">
                    <a:alpha val="100000"/>
                  </a:srgbClr>
                </a:gs>
              </a:gsLst>
              <a:lin ang="8665460"/>
            </a:gradFill>
          </p:spPr>
        </p:sp>
      </p:grpSp>
      <p:sp>
        <p:nvSpPr>
          <p:cNvPr name="Freeform 7" id="7"/>
          <p:cNvSpPr/>
          <p:nvPr/>
        </p:nvSpPr>
        <p:spPr>
          <a:xfrm flipH="false" flipV="false" rot="0">
            <a:off x="1563300" y="-488200"/>
            <a:ext cx="15161400" cy="2607100"/>
          </a:xfrm>
          <a:custGeom>
            <a:avLst/>
            <a:gdLst/>
            <a:ahLst/>
            <a:cxnLst/>
            <a:rect r="r" b="b" t="t" l="l"/>
            <a:pathLst>
              <a:path h="2607100" w="15161400">
                <a:moveTo>
                  <a:pt x="0" y="0"/>
                </a:moveTo>
                <a:lnTo>
                  <a:pt x="15161400" y="0"/>
                </a:lnTo>
                <a:lnTo>
                  <a:pt x="15161400" y="2607100"/>
                </a:lnTo>
                <a:lnTo>
                  <a:pt x="0" y="26071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1818262" y="2912842"/>
            <a:ext cx="4240800" cy="5034600"/>
          </a:xfrm>
          <a:custGeom>
            <a:avLst/>
            <a:gdLst/>
            <a:ahLst/>
            <a:cxnLst/>
            <a:rect r="r" b="b" t="t" l="l"/>
            <a:pathLst>
              <a:path h="5034600" w="4240800">
                <a:moveTo>
                  <a:pt x="0" y="0"/>
                </a:moveTo>
                <a:lnTo>
                  <a:pt x="4240800" y="0"/>
                </a:lnTo>
                <a:lnTo>
                  <a:pt x="4240800" y="5034600"/>
                </a:lnTo>
                <a:lnTo>
                  <a:pt x="0" y="5034600"/>
                </a:lnTo>
                <a:lnTo>
                  <a:pt x="0" y="0"/>
                </a:lnTo>
                <a:close/>
              </a:path>
            </a:pathLst>
          </a:custGeom>
          <a:blipFill>
            <a:blip r:embed="rId7"/>
            <a:stretch>
              <a:fillRect l="-47518" t="-6338" r="0" b="-80096"/>
            </a:stretch>
          </a:blipFill>
        </p:spPr>
      </p:sp>
      <p:sp>
        <p:nvSpPr>
          <p:cNvPr name="Freeform 9" id="9"/>
          <p:cNvSpPr/>
          <p:nvPr/>
        </p:nvSpPr>
        <p:spPr>
          <a:xfrm flipH="false" flipV="false" rot="0">
            <a:off x="3654699" y="3288821"/>
            <a:ext cx="7469434" cy="4033494"/>
          </a:xfrm>
          <a:custGeom>
            <a:avLst/>
            <a:gdLst/>
            <a:ahLst/>
            <a:cxnLst/>
            <a:rect r="r" b="b" t="t" l="l"/>
            <a:pathLst>
              <a:path h="4033494" w="7469434">
                <a:moveTo>
                  <a:pt x="0" y="0"/>
                </a:moveTo>
                <a:lnTo>
                  <a:pt x="7469434" y="0"/>
                </a:lnTo>
                <a:lnTo>
                  <a:pt x="7469434" y="4033494"/>
                </a:lnTo>
                <a:lnTo>
                  <a:pt x="0" y="40334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3559449" y="3410093"/>
            <a:ext cx="7469434" cy="3781425"/>
          </a:xfrm>
          <a:prstGeom prst="rect">
            <a:avLst/>
          </a:prstGeom>
        </p:spPr>
        <p:txBody>
          <a:bodyPr anchor="t" rtlCol="false" tIns="0" lIns="0" bIns="0" rIns="0">
            <a:spAutoFit/>
          </a:bodyPr>
          <a:lstStyle/>
          <a:p>
            <a:pPr algn="l" marL="915369" indent="-457684" lvl="1">
              <a:lnSpc>
                <a:spcPts val="3326"/>
              </a:lnSpc>
            </a:pPr>
            <a:r>
              <a:rPr lang="en-US" sz="2772">
                <a:solidFill>
                  <a:srgbClr val="11224E"/>
                </a:solidFill>
                <a:latin typeface="Raleway Medium"/>
              </a:rPr>
              <a:t>Penelitian ini diharapkan dapat dihasilkan model prediksi harga tiket pesawat yang lebih akurat serta mengetahui algoritma yang paling cocok dalam memprediksi harga tiket pesawat. Hasil penelitian ini diharapkan dapat membantu konsumen dalam merencanakan perjalanan dan menghemat biaya. </a:t>
            </a:r>
          </a:p>
        </p:txBody>
      </p:sp>
      <p:sp>
        <p:nvSpPr>
          <p:cNvPr name="Freeform 11" id="11"/>
          <p:cNvSpPr/>
          <p:nvPr/>
        </p:nvSpPr>
        <p:spPr>
          <a:xfrm flipH="false" flipV="false" rot="0">
            <a:off x="-148623" y="6480421"/>
            <a:ext cx="4675909" cy="4114800"/>
          </a:xfrm>
          <a:custGeom>
            <a:avLst/>
            <a:gdLst/>
            <a:ahLst/>
            <a:cxnLst/>
            <a:rect r="r" b="b" t="t" l="l"/>
            <a:pathLst>
              <a:path h="4114800" w="4675909">
                <a:moveTo>
                  <a:pt x="0" y="0"/>
                </a:moveTo>
                <a:lnTo>
                  <a:pt x="4675909" y="0"/>
                </a:lnTo>
                <a:lnTo>
                  <a:pt x="467590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472658">
            <a:off x="234592" y="2857964"/>
            <a:ext cx="3051869" cy="3633381"/>
          </a:xfrm>
          <a:custGeom>
            <a:avLst/>
            <a:gdLst/>
            <a:ahLst/>
            <a:cxnLst/>
            <a:rect r="r" b="b" t="t" l="l"/>
            <a:pathLst>
              <a:path h="3633381" w="3051869">
                <a:moveTo>
                  <a:pt x="0" y="0"/>
                </a:moveTo>
                <a:lnTo>
                  <a:pt x="3051869" y="0"/>
                </a:lnTo>
                <a:lnTo>
                  <a:pt x="3051869" y="3633381"/>
                </a:lnTo>
                <a:lnTo>
                  <a:pt x="0" y="363338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3" id="13"/>
          <p:cNvSpPr txBox="true"/>
          <p:nvPr/>
        </p:nvSpPr>
        <p:spPr>
          <a:xfrm rot="0">
            <a:off x="1170225" y="996025"/>
            <a:ext cx="15947550" cy="923925"/>
          </a:xfrm>
          <a:prstGeom prst="rect">
            <a:avLst/>
          </a:prstGeom>
        </p:spPr>
        <p:txBody>
          <a:bodyPr anchor="t" rtlCol="false" tIns="0" lIns="0" bIns="0" rIns="0">
            <a:spAutoFit/>
          </a:bodyPr>
          <a:lstStyle/>
          <a:p>
            <a:pPr algn="ctr">
              <a:lnSpc>
                <a:spcPts val="7200"/>
              </a:lnSpc>
            </a:pPr>
            <a:r>
              <a:rPr lang="en-US" sz="6000">
                <a:solidFill>
                  <a:srgbClr val="F8FAFB"/>
                </a:solidFill>
                <a:latin typeface="Limelight"/>
              </a:rPr>
              <a:t>Manfaat Penelitian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99CC">
                <a:alpha val="100000"/>
              </a:srgbClr>
            </a:gs>
            <a:gs pos="47000">
              <a:srgbClr val="B2CAE3">
                <a:alpha val="100000"/>
              </a:srgbClr>
            </a:gs>
            <a:gs pos="100000">
              <a:srgbClr val="FFFFFF">
                <a:alpha val="100000"/>
              </a:srgbClr>
            </a:gs>
          </a:gsLst>
          <a:lin ang="16198662"/>
        </a:gradFill>
      </p:bgPr>
    </p:bg>
    <p:spTree>
      <p:nvGrpSpPr>
        <p:cNvPr id="1" name=""/>
        <p:cNvGrpSpPr/>
        <p:nvPr/>
      </p:nvGrpSpPr>
      <p:grpSpPr>
        <a:xfrm>
          <a:off x="0" y="0"/>
          <a:ext cx="0" cy="0"/>
          <a:chOff x="0" y="0"/>
          <a:chExt cx="0" cy="0"/>
        </a:xfrm>
      </p:grpSpPr>
      <p:grpSp>
        <p:nvGrpSpPr>
          <p:cNvPr name="Group 2" id="2"/>
          <p:cNvGrpSpPr/>
          <p:nvPr/>
        </p:nvGrpSpPr>
        <p:grpSpPr>
          <a:xfrm rot="0">
            <a:off x="-2222390" y="-52990"/>
            <a:ext cx="4956932" cy="1736668"/>
            <a:chOff x="0" y="0"/>
            <a:chExt cx="6609243" cy="2315557"/>
          </a:xfrm>
        </p:grpSpPr>
        <p:sp>
          <p:nvSpPr>
            <p:cNvPr name="Freeform 3" id="3"/>
            <p:cNvSpPr/>
            <p:nvPr/>
          </p:nvSpPr>
          <p:spPr>
            <a:xfrm flipH="false" flipV="false" rot="0">
              <a:off x="254" y="254"/>
              <a:ext cx="6609080" cy="2315337"/>
            </a:xfrm>
            <a:custGeom>
              <a:avLst/>
              <a:gdLst/>
              <a:ahLst/>
              <a:cxnLst/>
              <a:rect r="r" b="b" t="t" l="l"/>
              <a:pathLst>
                <a:path h="2315337" w="6609080">
                  <a:moveTo>
                    <a:pt x="0" y="340360"/>
                  </a:moveTo>
                  <a:cubicBezTo>
                    <a:pt x="0" y="340360"/>
                    <a:pt x="1227836" y="0"/>
                    <a:pt x="2683510" y="1455674"/>
                  </a:cubicBezTo>
                  <a:cubicBezTo>
                    <a:pt x="3788410" y="613791"/>
                    <a:pt x="4472686" y="1175131"/>
                    <a:pt x="5079492" y="1778508"/>
                  </a:cubicBezTo>
                  <a:cubicBezTo>
                    <a:pt x="6254623" y="1403223"/>
                    <a:pt x="6609080" y="2315337"/>
                    <a:pt x="6609080" y="2315337"/>
                  </a:cubicBezTo>
                  <a:lnTo>
                    <a:pt x="0" y="2315337"/>
                  </a:lnTo>
                  <a:close/>
                </a:path>
              </a:pathLst>
            </a:custGeom>
            <a:gradFill rotWithShape="true">
              <a:gsLst>
                <a:gs pos="0">
                  <a:srgbClr val="FEFAF9">
                    <a:alpha val="18823"/>
                  </a:srgbClr>
                </a:gs>
                <a:gs pos="100000">
                  <a:srgbClr val="FEFAF9">
                    <a:alpha val="100000"/>
                  </a:srgbClr>
                </a:gs>
              </a:gsLst>
              <a:lin ang="8665460"/>
            </a:gradFill>
          </p:spPr>
        </p:sp>
      </p:grpSp>
      <p:grpSp>
        <p:nvGrpSpPr>
          <p:cNvPr name="Group 4" id="4"/>
          <p:cNvGrpSpPr/>
          <p:nvPr/>
        </p:nvGrpSpPr>
        <p:grpSpPr>
          <a:xfrm rot="0">
            <a:off x="15594410" y="1079836"/>
            <a:ext cx="5240710" cy="1833006"/>
            <a:chOff x="0" y="0"/>
            <a:chExt cx="6987613" cy="2444008"/>
          </a:xfrm>
        </p:grpSpPr>
        <p:sp>
          <p:nvSpPr>
            <p:cNvPr name="Freeform 5" id="5"/>
            <p:cNvSpPr/>
            <p:nvPr/>
          </p:nvSpPr>
          <p:spPr>
            <a:xfrm flipH="false" flipV="false" rot="0">
              <a:off x="0" y="0"/>
              <a:ext cx="6987667" cy="2443988"/>
            </a:xfrm>
            <a:custGeom>
              <a:avLst/>
              <a:gdLst/>
              <a:ahLst/>
              <a:cxnLst/>
              <a:rect r="r" b="b" t="t" l="l"/>
              <a:pathLst>
                <a:path h="2443988" w="6987667">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true">
              <a:gsLst>
                <a:gs pos="0">
                  <a:srgbClr val="FEFAF9">
                    <a:alpha val="18823"/>
                  </a:srgbClr>
                </a:gs>
                <a:gs pos="100000">
                  <a:srgbClr val="FEFAF9">
                    <a:alpha val="100000"/>
                  </a:srgbClr>
                </a:gs>
              </a:gsLst>
              <a:lin ang="8576905"/>
            </a:gradFill>
          </p:spPr>
        </p:sp>
      </p:grpSp>
      <p:sp>
        <p:nvSpPr>
          <p:cNvPr name="Freeform 6" id="6"/>
          <p:cNvSpPr/>
          <p:nvPr/>
        </p:nvSpPr>
        <p:spPr>
          <a:xfrm flipH="false" flipV="false" rot="0">
            <a:off x="1563300" y="-488200"/>
            <a:ext cx="15161400" cy="2607100"/>
          </a:xfrm>
          <a:custGeom>
            <a:avLst/>
            <a:gdLst/>
            <a:ahLst/>
            <a:cxnLst/>
            <a:rect r="r" b="b" t="t" l="l"/>
            <a:pathLst>
              <a:path h="2607100" w="15161400">
                <a:moveTo>
                  <a:pt x="0" y="0"/>
                </a:moveTo>
                <a:lnTo>
                  <a:pt x="15161400" y="0"/>
                </a:lnTo>
                <a:lnTo>
                  <a:pt x="15161400" y="2607100"/>
                </a:lnTo>
                <a:lnTo>
                  <a:pt x="0" y="2607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47137" y="2910972"/>
            <a:ext cx="743628" cy="677380"/>
          </a:xfrm>
          <a:custGeom>
            <a:avLst/>
            <a:gdLst/>
            <a:ahLst/>
            <a:cxnLst/>
            <a:rect r="r" b="b" t="t" l="l"/>
            <a:pathLst>
              <a:path h="677380" w="743628">
                <a:moveTo>
                  <a:pt x="0" y="0"/>
                </a:moveTo>
                <a:lnTo>
                  <a:pt x="743628" y="0"/>
                </a:lnTo>
                <a:lnTo>
                  <a:pt x="743628" y="677380"/>
                </a:lnTo>
                <a:lnTo>
                  <a:pt x="0" y="6773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8805901" y="2912842"/>
            <a:ext cx="741758" cy="675510"/>
          </a:xfrm>
          <a:custGeom>
            <a:avLst/>
            <a:gdLst/>
            <a:ahLst/>
            <a:cxnLst/>
            <a:rect r="r" b="b" t="t" l="l"/>
            <a:pathLst>
              <a:path h="675510" w="741758">
                <a:moveTo>
                  <a:pt x="0" y="0"/>
                </a:moveTo>
                <a:lnTo>
                  <a:pt x="741759" y="0"/>
                </a:lnTo>
                <a:lnTo>
                  <a:pt x="741759" y="675510"/>
                </a:lnTo>
                <a:lnTo>
                  <a:pt x="0" y="6755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4603255" y="2800513"/>
            <a:ext cx="619929" cy="787839"/>
          </a:xfrm>
          <a:custGeom>
            <a:avLst/>
            <a:gdLst/>
            <a:ahLst/>
            <a:cxnLst/>
            <a:rect r="r" b="b" t="t" l="l"/>
            <a:pathLst>
              <a:path h="787839" w="619929">
                <a:moveTo>
                  <a:pt x="0" y="0"/>
                </a:moveTo>
                <a:lnTo>
                  <a:pt x="619929" y="0"/>
                </a:lnTo>
                <a:lnTo>
                  <a:pt x="619929" y="787839"/>
                </a:lnTo>
                <a:lnTo>
                  <a:pt x="0" y="7878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677142" y="4686300"/>
            <a:ext cx="5227390" cy="5227390"/>
          </a:xfrm>
          <a:custGeom>
            <a:avLst/>
            <a:gdLst/>
            <a:ahLst/>
            <a:cxnLst/>
            <a:rect r="r" b="b" t="t" l="l"/>
            <a:pathLst>
              <a:path h="5227390" w="5227390">
                <a:moveTo>
                  <a:pt x="0" y="0"/>
                </a:moveTo>
                <a:lnTo>
                  <a:pt x="5227390" y="0"/>
                </a:lnTo>
                <a:lnTo>
                  <a:pt x="5227390" y="5227390"/>
                </a:lnTo>
                <a:lnTo>
                  <a:pt x="0" y="52273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6124130" y="3757512"/>
            <a:ext cx="5925750" cy="657225"/>
          </a:xfrm>
          <a:prstGeom prst="rect">
            <a:avLst/>
          </a:prstGeom>
        </p:spPr>
        <p:txBody>
          <a:bodyPr anchor="t" rtlCol="false" tIns="0" lIns="0" bIns="0" rIns="0">
            <a:spAutoFit/>
          </a:bodyPr>
          <a:lstStyle/>
          <a:p>
            <a:pPr algn="ctr">
              <a:lnSpc>
                <a:spcPts val="5280"/>
              </a:lnSpc>
            </a:pPr>
            <a:r>
              <a:rPr lang="en-US" sz="4400">
                <a:solidFill>
                  <a:srgbClr val="304F9B"/>
                </a:solidFill>
                <a:latin typeface="Limelight"/>
              </a:rPr>
              <a:t>Deep Learning</a:t>
            </a:r>
          </a:p>
        </p:txBody>
      </p:sp>
      <p:sp>
        <p:nvSpPr>
          <p:cNvPr name="Freeform 12" id="12"/>
          <p:cNvSpPr/>
          <p:nvPr/>
        </p:nvSpPr>
        <p:spPr>
          <a:xfrm flipH="false" flipV="false" rot="0">
            <a:off x="6374089" y="4574372"/>
            <a:ext cx="5425832" cy="5425832"/>
          </a:xfrm>
          <a:custGeom>
            <a:avLst/>
            <a:gdLst/>
            <a:ahLst/>
            <a:cxnLst/>
            <a:rect r="r" b="b" t="t" l="l"/>
            <a:pathLst>
              <a:path h="5425832" w="5425832">
                <a:moveTo>
                  <a:pt x="0" y="0"/>
                </a:moveTo>
                <a:lnTo>
                  <a:pt x="5425832" y="0"/>
                </a:lnTo>
                <a:lnTo>
                  <a:pt x="5425832" y="5425832"/>
                </a:lnTo>
                <a:lnTo>
                  <a:pt x="0" y="54258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6539196" y="4763163"/>
            <a:ext cx="5095617" cy="5038725"/>
          </a:xfrm>
          <a:prstGeom prst="rect">
            <a:avLst/>
          </a:prstGeom>
        </p:spPr>
        <p:txBody>
          <a:bodyPr anchor="t" rtlCol="false" tIns="0" lIns="0" bIns="0" rIns="0">
            <a:spAutoFit/>
          </a:bodyPr>
          <a:lstStyle/>
          <a:p>
            <a:pPr algn="ctr">
              <a:lnSpc>
                <a:spcPts val="3600"/>
              </a:lnSpc>
            </a:pPr>
            <a:r>
              <a:rPr lang="en-US" sz="3000">
                <a:solidFill>
                  <a:srgbClr val="11224E"/>
                </a:solidFill>
                <a:latin typeface="Raleway Medium"/>
              </a:rPr>
              <a:t>Deep Learning adalah algoritma jaringan saraf tiruan yang memanfaatkan data sebagai input dan memprosesnya melalui beberapa lapisan tersembunyi. Setelah itu, algoritma ini melakukan transformasi non-linear pada data input untuk menghitung nilai output.</a:t>
            </a:r>
          </a:p>
        </p:txBody>
      </p:sp>
      <p:sp>
        <p:nvSpPr>
          <p:cNvPr name="TextBox 14" id="14"/>
          <p:cNvSpPr txBox="true"/>
          <p:nvPr/>
        </p:nvSpPr>
        <p:spPr>
          <a:xfrm rot="0">
            <a:off x="1170225" y="996025"/>
            <a:ext cx="15947550" cy="923925"/>
          </a:xfrm>
          <a:prstGeom prst="rect">
            <a:avLst/>
          </a:prstGeom>
        </p:spPr>
        <p:txBody>
          <a:bodyPr anchor="t" rtlCol="false" tIns="0" lIns="0" bIns="0" rIns="0">
            <a:spAutoFit/>
          </a:bodyPr>
          <a:lstStyle/>
          <a:p>
            <a:pPr algn="ctr">
              <a:lnSpc>
                <a:spcPts val="7200"/>
              </a:lnSpc>
            </a:pPr>
            <a:r>
              <a:rPr lang="en-US" sz="6000">
                <a:solidFill>
                  <a:srgbClr val="FFFFFF"/>
                </a:solidFill>
                <a:latin typeface="Limelight"/>
              </a:rPr>
              <a:t>Tinjauan Pustaka</a:t>
            </a:r>
          </a:p>
        </p:txBody>
      </p:sp>
      <p:sp>
        <p:nvSpPr>
          <p:cNvPr name="TextBox 15" id="15"/>
          <p:cNvSpPr txBox="true"/>
          <p:nvPr/>
        </p:nvSpPr>
        <p:spPr>
          <a:xfrm rot="0">
            <a:off x="448339" y="3757512"/>
            <a:ext cx="5925750" cy="657225"/>
          </a:xfrm>
          <a:prstGeom prst="rect">
            <a:avLst/>
          </a:prstGeom>
        </p:spPr>
        <p:txBody>
          <a:bodyPr anchor="t" rtlCol="false" tIns="0" lIns="0" bIns="0" rIns="0">
            <a:spAutoFit/>
          </a:bodyPr>
          <a:lstStyle/>
          <a:p>
            <a:pPr algn="ctr">
              <a:lnSpc>
                <a:spcPts val="5280"/>
              </a:lnSpc>
            </a:pPr>
            <a:r>
              <a:rPr lang="en-US" sz="4400">
                <a:solidFill>
                  <a:srgbClr val="304F9B"/>
                </a:solidFill>
                <a:latin typeface="Limelight"/>
              </a:rPr>
              <a:t>Machine Learning</a:t>
            </a:r>
          </a:p>
        </p:txBody>
      </p:sp>
      <p:sp>
        <p:nvSpPr>
          <p:cNvPr name="TextBox 16" id="16"/>
          <p:cNvSpPr txBox="true"/>
          <p:nvPr/>
        </p:nvSpPr>
        <p:spPr>
          <a:xfrm rot="0">
            <a:off x="927502" y="5133975"/>
            <a:ext cx="4726669" cy="4124325"/>
          </a:xfrm>
          <a:prstGeom prst="rect">
            <a:avLst/>
          </a:prstGeom>
        </p:spPr>
        <p:txBody>
          <a:bodyPr anchor="t" rtlCol="false" tIns="0" lIns="0" bIns="0" rIns="0">
            <a:spAutoFit/>
          </a:bodyPr>
          <a:lstStyle/>
          <a:p>
            <a:pPr algn="ctr">
              <a:lnSpc>
                <a:spcPts val="3600"/>
              </a:lnSpc>
            </a:pPr>
            <a:r>
              <a:rPr lang="en-US" sz="3000">
                <a:solidFill>
                  <a:srgbClr val="11224E"/>
                </a:solidFill>
                <a:latin typeface="Raleway Medium"/>
              </a:rPr>
              <a:t>Machine Learning adalah cabang dari ilmu Kecerdasan Buatan yang berfokus pada bagaimana komputer dapat belajar dari data untuk meningkatkan kemampuan dan kecerdasannya.</a:t>
            </a:r>
          </a:p>
        </p:txBody>
      </p:sp>
      <p:sp>
        <p:nvSpPr>
          <p:cNvPr name="TextBox 17" id="17"/>
          <p:cNvSpPr txBox="true"/>
          <p:nvPr/>
        </p:nvSpPr>
        <p:spPr>
          <a:xfrm rot="0">
            <a:off x="11950344" y="3757512"/>
            <a:ext cx="5925750" cy="657225"/>
          </a:xfrm>
          <a:prstGeom prst="rect">
            <a:avLst/>
          </a:prstGeom>
        </p:spPr>
        <p:txBody>
          <a:bodyPr anchor="t" rtlCol="false" tIns="0" lIns="0" bIns="0" rIns="0">
            <a:spAutoFit/>
          </a:bodyPr>
          <a:lstStyle/>
          <a:p>
            <a:pPr algn="ctr">
              <a:lnSpc>
                <a:spcPts val="5280"/>
              </a:lnSpc>
            </a:pPr>
            <a:r>
              <a:rPr lang="en-US" sz="4400">
                <a:solidFill>
                  <a:srgbClr val="304F9B"/>
                </a:solidFill>
                <a:latin typeface="Limelight"/>
              </a:rPr>
              <a:t>Evaluasi Model</a:t>
            </a:r>
          </a:p>
        </p:txBody>
      </p:sp>
      <p:sp>
        <p:nvSpPr>
          <p:cNvPr name="Freeform 18" id="18"/>
          <p:cNvSpPr/>
          <p:nvPr/>
        </p:nvSpPr>
        <p:spPr>
          <a:xfrm flipH="false" flipV="false" rot="0">
            <a:off x="12243560" y="4531241"/>
            <a:ext cx="5339318" cy="5339318"/>
          </a:xfrm>
          <a:custGeom>
            <a:avLst/>
            <a:gdLst/>
            <a:ahLst/>
            <a:cxnLst/>
            <a:rect r="r" b="b" t="t" l="l"/>
            <a:pathLst>
              <a:path h="5339318" w="5339318">
                <a:moveTo>
                  <a:pt x="0" y="0"/>
                </a:moveTo>
                <a:lnTo>
                  <a:pt x="5339318" y="0"/>
                </a:lnTo>
                <a:lnTo>
                  <a:pt x="5339318" y="5339318"/>
                </a:lnTo>
                <a:lnTo>
                  <a:pt x="0" y="533931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9" id="19"/>
          <p:cNvSpPr txBox="true"/>
          <p:nvPr/>
        </p:nvSpPr>
        <p:spPr>
          <a:xfrm rot="0">
            <a:off x="12466587" y="4775870"/>
            <a:ext cx="4893265" cy="5495925"/>
          </a:xfrm>
          <a:prstGeom prst="rect">
            <a:avLst/>
          </a:prstGeom>
        </p:spPr>
        <p:txBody>
          <a:bodyPr anchor="t" rtlCol="false" tIns="0" lIns="0" bIns="0" rIns="0">
            <a:spAutoFit/>
          </a:bodyPr>
          <a:lstStyle/>
          <a:p>
            <a:pPr algn="ctr">
              <a:lnSpc>
                <a:spcPts val="3600"/>
              </a:lnSpc>
            </a:pPr>
            <a:r>
              <a:rPr lang="en-US" sz="3000">
                <a:solidFill>
                  <a:srgbClr val="11224E"/>
                </a:solidFill>
                <a:latin typeface="Raleway Medium"/>
              </a:rPr>
              <a:t> Evaluasi model merujuk pada proses mengukur kinerja atau keefektifan suatu model prediksi atau klasifikasi berdasarkan data yang telah diuji. Tujuan utamanya adalah untuk menilai seberapa baik model dapat memprediksi nilai yang diharapkan </a:t>
            </a:r>
          </a:p>
          <a:p>
            <a:pPr algn="ctr">
              <a:lnSpc>
                <a:spcPts val="36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DAGHuPnPby0</dc:identifier>
  <dcterms:modified xsi:type="dcterms:W3CDTF">2011-08-01T06:04:30Z</dcterms:modified>
  <cp:revision>1</cp:revision>
  <dc:title>PPT Final Project Kelompok 2.pptx</dc:title>
</cp:coreProperties>
</file>